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sldIdLst>
    <p:sldId id="256" r:id="rId2"/>
    <p:sldId id="269" r:id="rId3"/>
    <p:sldId id="266" r:id="rId4"/>
    <p:sldId id="324" r:id="rId5"/>
    <p:sldId id="374" r:id="rId6"/>
    <p:sldId id="271" r:id="rId7"/>
    <p:sldId id="336" r:id="rId8"/>
    <p:sldId id="337" r:id="rId9"/>
    <p:sldId id="275" r:id="rId10"/>
    <p:sldId id="281" r:id="rId11"/>
    <p:sldId id="338" r:id="rId12"/>
    <p:sldId id="341" r:id="rId13"/>
    <p:sldId id="342" r:id="rId14"/>
    <p:sldId id="339" r:id="rId15"/>
    <p:sldId id="340" r:id="rId16"/>
    <p:sldId id="290" r:id="rId17"/>
    <p:sldId id="284" r:id="rId18"/>
    <p:sldId id="294" r:id="rId19"/>
    <p:sldId id="343" r:id="rId20"/>
    <p:sldId id="344" r:id="rId21"/>
    <p:sldId id="346" r:id="rId22"/>
    <p:sldId id="299" r:id="rId23"/>
    <p:sldId id="300" r:id="rId24"/>
    <p:sldId id="375" r:id="rId25"/>
    <p:sldId id="349" r:id="rId26"/>
    <p:sldId id="350" r:id="rId27"/>
    <p:sldId id="351" r:id="rId28"/>
    <p:sldId id="306" r:id="rId29"/>
    <p:sldId id="314" r:id="rId30"/>
    <p:sldId id="308" r:id="rId31"/>
    <p:sldId id="307" r:id="rId32"/>
    <p:sldId id="316" r:id="rId33"/>
    <p:sldId id="352" r:id="rId34"/>
    <p:sldId id="371" r:id="rId35"/>
    <p:sldId id="372" r:id="rId36"/>
    <p:sldId id="355" r:id="rId37"/>
    <p:sldId id="356" r:id="rId38"/>
    <p:sldId id="370" r:id="rId39"/>
    <p:sldId id="373" r:id="rId40"/>
    <p:sldId id="326" r:id="rId4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CC0000"/>
    <a:srgbClr val="FF0000"/>
    <a:srgbClr val="990000"/>
    <a:srgbClr val="993300"/>
    <a:srgbClr val="4D4D4D"/>
  </p:clrMru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3" autoAdjust="0"/>
    <p:restoredTop sz="90000" autoAdjust="0"/>
  </p:normalViewPr>
  <p:slideViewPr>
    <p:cSldViewPr>
      <p:cViewPr>
        <p:scale>
          <a:sx n="70" d="100"/>
          <a:sy n="70" d="100"/>
        </p:scale>
        <p:origin x="-1362" y="-300"/>
      </p:cViewPr>
      <p:guideLst>
        <p:guide orient="horz" pos="1824"/>
        <p:guide orient="horz" pos="2544"/>
        <p:guide orient="horz" pos="3360"/>
        <p:guide pos="4608"/>
        <p:guide pos="1008"/>
        <p:guide pos="2208"/>
        <p:guide pos="345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2"/>
    </p:cViewPr>
  </p:sorterViewPr>
  <p:notesViewPr>
    <p:cSldViewPr>
      <p:cViewPr varScale="1">
        <p:scale>
          <a:sx n="60" d="100"/>
          <a:sy n="60" d="100"/>
        </p:scale>
        <p:origin x="-2532" y="-96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ffectLst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ffectLst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9144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648200"/>
            <a:ext cx="548640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Anoteções: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458200"/>
            <a:ext cx="6858000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000" b="1">
                <a:effectLst/>
                <a:latin typeface="Verdana" pitchFamily="34" charset="0"/>
              </a:defRPr>
            </a:lvl1pPr>
          </a:lstStyle>
          <a:p>
            <a:pPr>
              <a:defRPr/>
            </a:pPr>
            <a:r>
              <a:rPr lang="pt-BR"/>
              <a:t>Red Cube Tecnologia e Comunicaçãoem Informática LTDA.</a:t>
            </a:r>
          </a:p>
          <a:p>
            <a:pPr>
              <a:defRPr/>
            </a:pPr>
            <a:r>
              <a:rPr lang="pt-BR"/>
              <a:t>Rua Mourato Coelho, 835 sala 7- Pinheiros – São Paulo – SP </a:t>
            </a:r>
            <a:br>
              <a:rPr lang="pt-BR"/>
            </a:br>
            <a:r>
              <a:rPr lang="pt-BR"/>
              <a:t>www.redcube.com.br – redcube@redcube.com.br</a:t>
            </a:r>
          </a:p>
          <a:p>
            <a:pPr>
              <a:defRPr/>
            </a:pPr>
            <a:r>
              <a:rPr lang="pt-BR"/>
              <a:t>(11) 3814-5488</a:t>
            </a:r>
          </a:p>
        </p:txBody>
      </p:sp>
      <p:pic>
        <p:nvPicPr>
          <p:cNvPr id="49159" name="Picture 8" descr="logo_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14300"/>
            <a:ext cx="236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7" name="Rectangle 9"/>
          <p:cNvSpPr>
            <a:spLocks noChangeArrowheads="1"/>
          </p:cNvSpPr>
          <p:nvPr/>
        </p:nvSpPr>
        <p:spPr bwMode="auto">
          <a:xfrm>
            <a:off x="6432550" y="8458200"/>
            <a:ext cx="4254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117CC831-7B3C-4F77-8689-44DFC16128E1}" type="slidenum">
              <a:rPr lang="pt-BR" sz="1200">
                <a:effectLst/>
              </a:rPr>
              <a:pPr>
                <a:defRPr/>
              </a:pPr>
              <a:t>‹nº›</a:t>
            </a:fld>
            <a:endParaRPr lang="pt-BR" sz="1200">
              <a:effectLst/>
            </a:endParaRPr>
          </a:p>
        </p:txBody>
      </p:sp>
      <p:sp>
        <p:nvSpPr>
          <p:cNvPr id="53258" name="Line 10"/>
          <p:cNvSpPr>
            <a:spLocks noChangeShapeType="1"/>
          </p:cNvSpPr>
          <p:nvPr/>
        </p:nvSpPr>
        <p:spPr bwMode="auto">
          <a:xfrm>
            <a:off x="0" y="685800"/>
            <a:ext cx="6858000" cy="0"/>
          </a:xfrm>
          <a:prstGeom prst="line">
            <a:avLst/>
          </a:prstGeom>
          <a:noFill/>
          <a:ln w="12700">
            <a:solidFill>
              <a:srgbClr val="99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pt-BR" dirty="0" smtClean="0"/>
              <a:t>350 mil interações em 3 dias de ação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  <p:sp>
        <p:nvSpPr>
          <p:cNvPr id="84996" name="Espaço Reservado para Rodapé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smtClean="0"/>
              <a:t>Rua Mourato Coelho, 835 sala 7- Pinheiros – São Paulo – SP </a:t>
            </a:r>
            <a:br>
              <a:rPr lang="pt-BR" smtClean="0"/>
            </a:br>
            <a:r>
              <a:rPr lang="pt-BR" smtClean="0"/>
              <a:t>www.redcube.com.br – redcube@redcube.com.br</a:t>
            </a:r>
          </a:p>
          <a:p>
            <a:r>
              <a:rPr lang="pt-BR" smtClean="0"/>
              <a:t>(11) 3814-5488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  <p:sp>
        <p:nvSpPr>
          <p:cNvPr id="84996" name="Espaço Reservado para Rodapé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smtClean="0"/>
              <a:t>Rua Mourato Coelho, 835 sala 7- Pinheiros – São Paulo – SP </a:t>
            </a:r>
            <a:br>
              <a:rPr lang="pt-BR" smtClean="0"/>
            </a:br>
            <a:r>
              <a:rPr lang="pt-BR" smtClean="0"/>
              <a:t>www.redcube.com.br – redcube@redcube.com.br</a:t>
            </a:r>
          </a:p>
          <a:p>
            <a:r>
              <a:rPr lang="pt-BR" smtClean="0"/>
              <a:t>(11) 3814-5488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Espaço Reservado para Anotações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pt-BR" smtClean="0">
              <a:latin typeface="Arial" pitchFamily="34" charset="0"/>
            </a:endParaRPr>
          </a:p>
        </p:txBody>
      </p:sp>
      <p:sp>
        <p:nvSpPr>
          <p:cNvPr id="84996" name="Espaço Reservado para Rodapé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smtClean="0"/>
              <a:t>Rua Mourato Coelho, 835 sala 7- Pinheiros – São Paulo – SP </a:t>
            </a:r>
            <a:br>
              <a:rPr lang="pt-BR" smtClean="0"/>
            </a:br>
            <a:r>
              <a:rPr lang="pt-BR" smtClean="0"/>
              <a:t>www.redcube.com.br – redcube@redcube.com.br</a:t>
            </a:r>
          </a:p>
          <a:p>
            <a:r>
              <a:rPr lang="pt-BR" smtClean="0"/>
              <a:t>(11) 3814-5488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pt-BR" smtClean="0"/>
              <a:t>Red Cube Tecnologia e Comunicaçãoem Informática LTDA.</a:t>
            </a:r>
          </a:p>
          <a:p>
            <a:r>
              <a:rPr lang="pt-BR" b="0" smtClean="0"/>
              <a:t>Rua Mourato Coelho, 835 sala 7- Pinheiros – São Paulo – SP </a:t>
            </a:r>
            <a:br>
              <a:rPr lang="pt-BR" b="0" smtClean="0"/>
            </a:br>
            <a:r>
              <a:rPr lang="pt-BR" b="0" smtClean="0"/>
              <a:t>www.redcube.com.br – redcube@redcube.com.br</a:t>
            </a:r>
          </a:p>
          <a:p>
            <a:r>
              <a:rPr lang="pt-BR" b="0" smtClean="0"/>
              <a:t>(11) 3814-5488</a:t>
            </a: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pt-BR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721D02-9273-426E-83CC-723F9FEF4E5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34178-A8CE-4BC1-87D1-44C9F20A422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C07DB-6543-497A-B69D-5B1302B9515F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5711C-3E21-42DE-B7D9-668131CA8C5C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14EAA0-69DB-43DC-B5D1-8095BACA052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61B14F-1BDA-4686-9621-EEDB3A7DC92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C4C503-2F75-44E5-8C67-FE5C92EC9A6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4AA37-6962-48F1-9440-77911A2FD391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LeoPalagi\Desktop\accor\fundo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050"/>
            <a:ext cx="9163050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C:\Users\LeoPalagi\Desktop\accor\logo.jp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07963"/>
            <a:ext cx="2284413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tângulo 3"/>
          <p:cNvSpPr/>
          <p:nvPr userDrawn="1"/>
        </p:nvSpPr>
        <p:spPr bwMode="auto">
          <a:xfrm>
            <a:off x="11113" y="1095375"/>
            <a:ext cx="9121775" cy="51673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9FB3B-29F7-4F7A-9705-AE0C773D5972}" type="slidenum">
              <a:rPr lang="pt-BR"/>
              <a:pPr>
                <a:defRPr/>
              </a:pPr>
              <a:t>‹nº›</a:t>
            </a:fld>
            <a:endParaRPr lang="pt-BR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832A2-AE10-4CCA-9C79-2F337D9A1EC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C87A22-6E6B-405F-8860-868BB7D6F5D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ffectLst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ffectLst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ffectLst/>
              </a:defRPr>
            </a:lvl1pPr>
          </a:lstStyle>
          <a:p>
            <a:pPr>
              <a:defRPr/>
            </a:pPr>
            <a:fld id="{85C2DF43-15A1-42F8-8AB7-B8303C633EF0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803" r:id="rId7"/>
    <p:sldLayoutId id="2147483799" r:id="rId8"/>
    <p:sldLayoutId id="2147483800" r:id="rId9"/>
    <p:sldLayoutId id="2147483801" r:id="rId10"/>
    <p:sldLayoutId id="2147483802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30.jpeg"/><Relationship Id="rId7" Type="http://schemas.openxmlformats.org/officeDocument/2006/relationships/image" Target="../media/image33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9.jpeg"/><Relationship Id="rId5" Type="http://schemas.openxmlformats.org/officeDocument/2006/relationships/image" Target="../media/image32.jpeg"/><Relationship Id="rId10" Type="http://schemas.openxmlformats.org/officeDocument/2006/relationships/image" Target="../media/image9.jpeg"/><Relationship Id="rId4" Type="http://schemas.openxmlformats.org/officeDocument/2006/relationships/image" Target="../media/image31.png"/><Relationship Id="rId9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jpe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Relationship Id="rId1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57400" y="2859088"/>
            <a:ext cx="6078538" cy="2170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Conceitos de Mídias Sociais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Números do Mercado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Público-alvo</a:t>
            </a: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da Mídia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Ferramentas disponíveis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Casos de sucesso em ações para grandes marcas</a:t>
            </a:r>
          </a:p>
        </p:txBody>
      </p:sp>
      <p:sp>
        <p:nvSpPr>
          <p:cNvPr id="4" name="Retângulo 3"/>
          <p:cNvSpPr/>
          <p:nvPr/>
        </p:nvSpPr>
        <p:spPr bwMode="auto">
          <a:xfrm>
            <a:off x="228600" y="0"/>
            <a:ext cx="6172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pt-BR">
              <a:solidFill>
                <a:schemeClr val="tx1"/>
              </a:solidFill>
            </a:endParaRPr>
          </a:p>
        </p:txBody>
      </p:sp>
      <p:pic>
        <p:nvPicPr>
          <p:cNvPr id="3076" name="Picture 4" descr="C:\Users\LeoPalagi\Desktop\accor\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1716088"/>
            <a:ext cx="35893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Conceitos de Mídias Sociais</a:t>
            </a:r>
          </a:p>
        </p:txBody>
      </p:sp>
      <p:sp>
        <p:nvSpPr>
          <p:cNvPr id="13315" name="CaixaDeTexto 12"/>
          <p:cNvSpPr txBox="1">
            <a:spLocks noChangeArrowheads="1"/>
          </p:cNvSpPr>
          <p:nvPr/>
        </p:nvSpPr>
        <p:spPr bwMode="auto">
          <a:xfrm>
            <a:off x="228600" y="1438275"/>
            <a:ext cx="63642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 as mídias sociais, começamos a entender que...</a:t>
            </a:r>
          </a:p>
        </p:txBody>
      </p:sp>
      <p:sp>
        <p:nvSpPr>
          <p:cNvPr id="18437" name="CaixaDeTexto 5"/>
          <p:cNvSpPr txBox="1">
            <a:spLocks noChangeArrowheads="1"/>
          </p:cNvSpPr>
          <p:nvPr/>
        </p:nvSpPr>
        <p:spPr bwMode="auto">
          <a:xfrm>
            <a:off x="533400" y="1893888"/>
            <a:ext cx="4753545" cy="169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O consumidor mudou 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Ele é um “produtor de conteúdo” 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Ele quer (e vai) falar sobre sua marca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Mas vai falar bem?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663857" y="5410200"/>
            <a:ext cx="3624711" cy="4517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MUDANÇA DE </a:t>
            </a:r>
            <a:r>
              <a:rPr lang="pt-B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PARADIGMA</a:t>
            </a:r>
            <a:endParaRPr lang="pt-BR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3320" name="Picture 16" descr="C:\Users\LeoPalagi\Documents\projetos\Palestras e Textos\Workshop-accor\consumidor2ponto0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8475" y="1752600"/>
            <a:ext cx="35655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eta para a direita listrada 9"/>
          <p:cNvSpPr/>
          <p:nvPr/>
        </p:nvSpPr>
        <p:spPr bwMode="auto">
          <a:xfrm rot="5400000">
            <a:off x="1795290" y="3691111"/>
            <a:ext cx="1295399" cy="1685579"/>
          </a:xfrm>
          <a:prstGeom prst="stripedRightArrow">
            <a:avLst>
              <a:gd name="adj1" fmla="val 44694"/>
              <a:gd name="adj2" fmla="val 39442"/>
            </a:avLst>
          </a:prstGeom>
          <a:solidFill>
            <a:srgbClr val="969696"/>
          </a:solidFill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  <p:bldP spid="16" grpId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6" descr="C:\Users\LeoPalagi\Documents\projetos\Palestras e Textos\Workshop-accor\consumidor2ponto0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78475" y="1752600"/>
            <a:ext cx="356552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Conceitos de Mídias Sociais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76200" y="1828800"/>
            <a:ext cx="1572418" cy="2771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Monólogo</a:t>
            </a:r>
          </a:p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Interruptivo</a:t>
            </a:r>
          </a:p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Intrusivo</a:t>
            </a:r>
          </a:p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Padrão</a:t>
            </a:r>
          </a:p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Repetição</a:t>
            </a:r>
          </a:p>
        </p:txBody>
      </p:sp>
      <p:cxnSp>
        <p:nvCxnSpPr>
          <p:cNvPr id="22" name="Conector de seta reta 21"/>
          <p:cNvCxnSpPr/>
          <p:nvPr/>
        </p:nvCxnSpPr>
        <p:spPr bwMode="auto">
          <a:xfrm>
            <a:off x="1676400" y="2196152"/>
            <a:ext cx="2590800" cy="158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4343400" y="1828800"/>
            <a:ext cx="1769202" cy="2771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Diálogo</a:t>
            </a:r>
          </a:p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Permissivo </a:t>
            </a:r>
          </a:p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Relevante</a:t>
            </a:r>
          </a:p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Personalizado</a:t>
            </a:r>
          </a:p>
          <a:p>
            <a:pPr>
              <a:lnSpc>
                <a:spcPct val="200000"/>
              </a:lnSpc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Engajamento</a:t>
            </a:r>
          </a:p>
        </p:txBody>
      </p:sp>
      <p:cxnSp>
        <p:nvCxnSpPr>
          <p:cNvPr id="27" name="Conector de seta reta 26"/>
          <p:cNvCxnSpPr/>
          <p:nvPr/>
        </p:nvCxnSpPr>
        <p:spPr bwMode="auto">
          <a:xfrm>
            <a:off x="1676400" y="2729552"/>
            <a:ext cx="2590800" cy="158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 bwMode="auto">
          <a:xfrm>
            <a:off x="1676400" y="3262952"/>
            <a:ext cx="2590800" cy="158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 bwMode="auto">
          <a:xfrm>
            <a:off x="1676400" y="3872552"/>
            <a:ext cx="2590800" cy="158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 bwMode="auto">
          <a:xfrm>
            <a:off x="1676400" y="4428177"/>
            <a:ext cx="2590800" cy="1588"/>
          </a:xfrm>
          <a:prstGeom prst="straightConnector1">
            <a:avLst/>
          </a:prstGeom>
          <a:ln>
            <a:headEnd type="none" w="med" len="med"/>
            <a:tailEnd type="arrow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4347" name="CaixaDeTexto 12"/>
          <p:cNvSpPr txBox="1">
            <a:spLocks noChangeArrowheads="1"/>
          </p:cNvSpPr>
          <p:nvPr/>
        </p:nvSpPr>
        <p:spPr bwMode="auto">
          <a:xfrm>
            <a:off x="228600" y="1438275"/>
            <a:ext cx="165141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Os Desafios: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Alguns Números...</a:t>
            </a:r>
          </a:p>
        </p:txBody>
      </p:sp>
      <p:sp>
        <p:nvSpPr>
          <p:cNvPr id="10" name="CaixaDeTexto 12"/>
          <p:cNvSpPr txBox="1">
            <a:spLocks noChangeArrowheads="1"/>
          </p:cNvSpPr>
          <p:nvPr/>
        </p:nvSpPr>
        <p:spPr bwMode="auto">
          <a:xfrm>
            <a:off x="304800" y="1219200"/>
            <a:ext cx="20574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b="1" dirty="0" smtClean="0">
                <a:effectLst/>
              </a:rPr>
              <a:t>No Mundo...</a:t>
            </a:r>
            <a:endParaRPr lang="pt-BR" sz="2000" b="1" dirty="0">
              <a:effectLst/>
            </a:endParaRPr>
          </a:p>
        </p:txBody>
      </p:sp>
      <p:pic>
        <p:nvPicPr>
          <p:cNvPr id="108545" name="Picture 1" descr="C:\Users\LeoPalagi\Documents\projetos\Palestras e Textos\Workshop-accor\Acessos - mund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981200"/>
            <a:ext cx="8434996" cy="2971800"/>
          </a:xfrm>
          <a:prstGeom prst="rect">
            <a:avLst/>
          </a:prstGeom>
          <a:noFill/>
        </p:spPr>
      </p:pic>
      <p:sp>
        <p:nvSpPr>
          <p:cNvPr id="17" name="Elipse 16"/>
          <p:cNvSpPr/>
          <p:nvPr/>
        </p:nvSpPr>
        <p:spPr bwMode="auto">
          <a:xfrm>
            <a:off x="7162800" y="4114800"/>
            <a:ext cx="762000" cy="3810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8" name="CaixaDeTexto 9"/>
          <p:cNvSpPr txBox="1">
            <a:spLocks noChangeArrowheads="1"/>
          </p:cNvSpPr>
          <p:nvPr/>
        </p:nvSpPr>
        <p:spPr bwMode="auto">
          <a:xfrm>
            <a:off x="7162800" y="5105400"/>
            <a:ext cx="1674812" cy="276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>
                <a:effectLst/>
              </a:rPr>
              <a:t>Nielsen – Março 2009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Alguns Números...</a:t>
            </a:r>
          </a:p>
        </p:txBody>
      </p:sp>
      <p:pic>
        <p:nvPicPr>
          <p:cNvPr id="124930" name="Picture 2" descr="C:\Users\LeoPalagi\Documents\projetos\Palestras e Textos\Workshop-accor\Acessos - brasi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595366"/>
            <a:ext cx="5724526" cy="4272033"/>
          </a:xfrm>
          <a:prstGeom prst="rect">
            <a:avLst/>
          </a:prstGeom>
          <a:noFill/>
        </p:spPr>
      </p:pic>
      <p:sp>
        <p:nvSpPr>
          <p:cNvPr id="8" name="CaixaDeTexto 12"/>
          <p:cNvSpPr txBox="1">
            <a:spLocks noChangeArrowheads="1"/>
          </p:cNvSpPr>
          <p:nvPr/>
        </p:nvSpPr>
        <p:spPr bwMode="auto">
          <a:xfrm>
            <a:off x="304800" y="1219200"/>
            <a:ext cx="20574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 no Brasil...</a:t>
            </a:r>
          </a:p>
        </p:txBody>
      </p:sp>
      <p:sp>
        <p:nvSpPr>
          <p:cNvPr id="7" name="Elipse 6"/>
          <p:cNvSpPr/>
          <p:nvPr/>
        </p:nvSpPr>
        <p:spPr bwMode="auto">
          <a:xfrm>
            <a:off x="4425288" y="2490148"/>
            <a:ext cx="685800" cy="34290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9" name="CaixaDeTexto 9"/>
          <p:cNvSpPr txBox="1">
            <a:spLocks noChangeArrowheads="1"/>
          </p:cNvSpPr>
          <p:nvPr/>
        </p:nvSpPr>
        <p:spPr bwMode="auto">
          <a:xfrm>
            <a:off x="7162800" y="5943600"/>
            <a:ext cx="1674812" cy="276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>
                <a:effectLst/>
              </a:rPr>
              <a:t>Nielsen – Março 2009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Alguns Números...</a:t>
            </a:r>
          </a:p>
        </p:txBody>
      </p:sp>
      <p:sp>
        <p:nvSpPr>
          <p:cNvPr id="10" name="CaixaDeTexto 12"/>
          <p:cNvSpPr txBox="1">
            <a:spLocks noChangeArrowheads="1"/>
          </p:cNvSpPr>
          <p:nvPr/>
        </p:nvSpPr>
        <p:spPr bwMode="auto">
          <a:xfrm>
            <a:off x="304800" y="1219200"/>
            <a:ext cx="2057400" cy="40005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 no Brasil...</a:t>
            </a:r>
          </a:p>
        </p:txBody>
      </p:sp>
      <p:sp>
        <p:nvSpPr>
          <p:cNvPr id="11" name="CaixaDeTexto 7"/>
          <p:cNvSpPr txBox="1">
            <a:spLocks noChangeArrowheads="1"/>
          </p:cNvSpPr>
          <p:nvPr/>
        </p:nvSpPr>
        <p:spPr bwMode="auto">
          <a:xfrm>
            <a:off x="369888" y="1885950"/>
            <a:ext cx="5194051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Mais de 60 </a:t>
            </a: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milhões de usuários de internet</a:t>
            </a:r>
          </a:p>
        </p:txBody>
      </p:sp>
      <p:sp>
        <p:nvSpPr>
          <p:cNvPr id="12" name="CaixaDeTexto 8"/>
          <p:cNvSpPr txBox="1">
            <a:spLocks noChangeArrowheads="1"/>
          </p:cNvSpPr>
          <p:nvPr/>
        </p:nvSpPr>
        <p:spPr bwMode="auto">
          <a:xfrm>
            <a:off x="369888" y="2362200"/>
            <a:ext cx="5022529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80% utiliza algum site de relacionamento</a:t>
            </a:r>
          </a:p>
        </p:txBody>
      </p:sp>
      <p:sp>
        <p:nvSpPr>
          <p:cNvPr id="13" name="CaixaDeTexto 9"/>
          <p:cNvSpPr txBox="1">
            <a:spLocks noChangeArrowheads="1"/>
          </p:cNvSpPr>
          <p:nvPr/>
        </p:nvSpPr>
        <p:spPr bwMode="auto">
          <a:xfrm>
            <a:off x="7011988" y="5818496"/>
            <a:ext cx="1674812" cy="276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>
                <a:effectLst/>
              </a:rPr>
              <a:t>Nielsen – Março 2009</a:t>
            </a:r>
          </a:p>
        </p:txBody>
      </p:sp>
      <p:sp>
        <p:nvSpPr>
          <p:cNvPr id="14" name="CaixaDeTexto 11"/>
          <p:cNvSpPr txBox="1">
            <a:spLocks noChangeArrowheads="1"/>
          </p:cNvSpPr>
          <p:nvPr/>
        </p:nvSpPr>
        <p:spPr bwMode="auto">
          <a:xfrm>
            <a:off x="7011988" y="5513696"/>
            <a:ext cx="1543050" cy="276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>
                <a:effectLst/>
              </a:rPr>
              <a:t>IBOPE – Maio 2009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381000" y="2838450"/>
            <a:ext cx="861060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70% está no Orkut - </a:t>
            </a:r>
            <a:r>
              <a:rPr lang="pt-BR" sz="11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 maior audiência doméstica conseguida por um site de relacionamento.</a:t>
            </a:r>
            <a:endParaRPr lang="pt-BR" sz="14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9465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8037" y="3429000"/>
            <a:ext cx="4856163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Alguns Números...</a:t>
            </a:r>
          </a:p>
        </p:txBody>
      </p:sp>
      <p:pic>
        <p:nvPicPr>
          <p:cNvPr id="16" name="Picture 5" descr="C:\Users\LeoPalagi\Documents\projetos\Palestras e Textos\EDTED\apresentação\material\nielsen-acesso-a-redes-socia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758950"/>
            <a:ext cx="5638800" cy="4184694"/>
          </a:xfrm>
          <a:prstGeom prst="rect">
            <a:avLst/>
          </a:prstGeom>
          <a:noFill/>
          <a:effectLst>
            <a:outerShdw blurRad="152400" dist="38100" sx="92000" sy="920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12"/>
          <p:cNvSpPr txBox="1">
            <a:spLocks noChangeArrowheads="1"/>
          </p:cNvSpPr>
          <p:nvPr/>
        </p:nvSpPr>
        <p:spPr bwMode="auto">
          <a:xfrm>
            <a:off x="304800" y="1219200"/>
            <a:ext cx="6096000" cy="33855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6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% de Perfis ativos nas comunidades no mundo...</a:t>
            </a:r>
            <a:endParaRPr lang="pt-BR" sz="16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aixaDeTexto 9"/>
          <p:cNvSpPr txBox="1">
            <a:spLocks noChangeArrowheads="1"/>
          </p:cNvSpPr>
          <p:nvPr/>
        </p:nvSpPr>
        <p:spPr bwMode="auto">
          <a:xfrm>
            <a:off x="7011988" y="5972175"/>
            <a:ext cx="1674812" cy="27622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>
                <a:effectLst/>
              </a:rPr>
              <a:t>Nielsen – Março 2009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Alguns Números...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228600" y="1524000"/>
            <a:ext cx="6858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33%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dos usuários de redes sociais no mundo fizeram </a:t>
            </a:r>
            <a:r>
              <a:rPr lang="pt-BR" sz="160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up-load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de vídeo. Aumento de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16%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em relação ao ano passado</a:t>
            </a:r>
            <a:endParaRPr lang="pt-BR" sz="16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CaixaDeTexto 6"/>
          <p:cNvSpPr txBox="1">
            <a:spLocks noChangeArrowheads="1"/>
          </p:cNvSpPr>
          <p:nvPr/>
        </p:nvSpPr>
        <p:spPr bwMode="auto">
          <a:xfrm>
            <a:off x="228600" y="2362200"/>
            <a:ext cx="66294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76%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fizeram </a:t>
            </a:r>
            <a:r>
              <a:rPr lang="pt-BR" sz="160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up-load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de fotos. Aumento de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45%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em relação ao ano passado</a:t>
            </a:r>
            <a:endParaRPr lang="pt-BR" sz="16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228600" y="3200400"/>
            <a:ext cx="66294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63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%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dos usuários do </a:t>
            </a:r>
            <a:r>
              <a:rPr lang="pt-BR" sz="160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orkut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entram várias vezes ao dia na rede e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84%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acessam pelo menos uma vez todos os dias, para fins variados.</a:t>
            </a:r>
            <a:endParaRPr lang="pt-BR" sz="16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CaixaDeTexto 9"/>
          <p:cNvSpPr txBox="1">
            <a:spLocks noChangeArrowheads="1"/>
          </p:cNvSpPr>
          <p:nvPr/>
        </p:nvSpPr>
        <p:spPr bwMode="auto">
          <a:xfrm>
            <a:off x="6177419" y="3878240"/>
            <a:ext cx="2966581" cy="27699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>
                <a:effectLst/>
              </a:rPr>
              <a:t>Wave4 - Universal </a:t>
            </a:r>
            <a:r>
              <a:rPr lang="pt-BR" sz="1200" dirty="0" err="1">
                <a:effectLst/>
              </a:rPr>
              <a:t>McCann</a:t>
            </a:r>
            <a:r>
              <a:rPr lang="pt-BR" sz="1200" dirty="0">
                <a:effectLst/>
              </a:rPr>
              <a:t> – </a:t>
            </a:r>
            <a:r>
              <a:rPr lang="pt-BR" sz="1200" dirty="0" smtClean="0">
                <a:effectLst/>
              </a:rPr>
              <a:t>Julho </a:t>
            </a:r>
            <a:r>
              <a:rPr lang="pt-BR" sz="1200" dirty="0">
                <a:effectLst/>
              </a:rPr>
              <a:t>2009</a:t>
            </a:r>
          </a:p>
        </p:txBody>
      </p:sp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6939999" y="4114800"/>
            <a:ext cx="2204001" cy="27699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 err="1">
                <a:effectLst/>
              </a:rPr>
              <a:t>NetPop</a:t>
            </a:r>
            <a:r>
              <a:rPr lang="pt-BR" sz="1200" dirty="0">
                <a:effectLst/>
              </a:rPr>
              <a:t> </a:t>
            </a:r>
            <a:r>
              <a:rPr lang="pt-BR" sz="1200" dirty="0" err="1" smtClean="0">
                <a:effectLst/>
              </a:rPr>
              <a:t>Research</a:t>
            </a:r>
            <a:r>
              <a:rPr lang="pt-BR" sz="1200" dirty="0" smtClean="0">
                <a:effectLst/>
              </a:rPr>
              <a:t> – Abril2009</a:t>
            </a:r>
            <a:endParaRPr lang="pt-BR" sz="1200" dirty="0">
              <a:effectLst/>
            </a:endParaRPr>
          </a:p>
        </p:txBody>
      </p:sp>
      <p:pic>
        <p:nvPicPr>
          <p:cNvPr id="16392" name="Picture 8" descr="C:\Users\LeoPalagi\Documents\projetos\Palestras e Textos\Workshop-accor\pessoainh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370696"/>
            <a:ext cx="9144000" cy="18918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:\Users\LeoPalagi\Documents\projetos\Palestras e Textos\Workshop-accor\pessoainh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370696"/>
            <a:ext cx="9144000" cy="1891862"/>
          </a:xfrm>
          <a:prstGeom prst="rect">
            <a:avLst/>
          </a:prstGeom>
          <a:noFill/>
        </p:spPr>
      </p:pic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Alguns Números...</a:t>
            </a: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388973" y="1219200"/>
            <a:ext cx="4826962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Estudo IBOPE para </a:t>
            </a:r>
            <a:r>
              <a:rPr lang="pt-BR" sz="2000" b="1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montadoras:</a:t>
            </a:r>
            <a:endParaRPr lang="pt-BR" sz="2000" b="1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CaixaDeTexto 7"/>
          <p:cNvSpPr txBox="1">
            <a:spLocks noChangeArrowheads="1"/>
          </p:cNvSpPr>
          <p:nvPr/>
        </p:nvSpPr>
        <p:spPr bwMode="auto">
          <a:xfrm>
            <a:off x="465173" y="1828800"/>
            <a:ext cx="6705682" cy="61555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Ações em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redes sociais 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podem impactar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500 vezes 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mais </a:t>
            </a:r>
            <a:endParaRPr lang="pt-BR" sz="1600" dirty="0" smtClean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defRPr/>
            </a:pP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do 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que em sites institucionais</a:t>
            </a:r>
          </a:p>
        </p:txBody>
      </p:sp>
      <p:sp>
        <p:nvSpPr>
          <p:cNvPr id="15" name="CaixaDeTexto 7"/>
          <p:cNvSpPr txBox="1">
            <a:spLocks noChangeArrowheads="1"/>
          </p:cNvSpPr>
          <p:nvPr/>
        </p:nvSpPr>
        <p:spPr bwMode="auto">
          <a:xfrm>
            <a:off x="465173" y="2599492"/>
            <a:ext cx="8077200" cy="61555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Uma campanha para estimular consumo veiculada em sites oficiais falaria com cerca de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2 milhões 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de pessoas duplicadas no período de um  mês</a:t>
            </a:r>
          </a:p>
        </p:txBody>
      </p:sp>
      <p:sp>
        <p:nvSpPr>
          <p:cNvPr id="16" name="CaixaDeTexto 7"/>
          <p:cNvSpPr txBox="1">
            <a:spLocks noChangeArrowheads="1"/>
          </p:cNvSpPr>
          <p:nvPr/>
        </p:nvSpPr>
        <p:spPr bwMode="auto">
          <a:xfrm>
            <a:off x="465173" y="3361492"/>
            <a:ext cx="8077200" cy="67710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Caso a mesma campanha fosse trabalhada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em redes socais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, o impacto pode chegar a </a:t>
            </a:r>
            <a:r>
              <a:rPr lang="pt-BR" sz="2000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1.000.000.000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de pessoas duplicadas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6666925" y="4081790"/>
            <a:ext cx="232467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Mais em http://migre.me/35A</a:t>
            </a:r>
            <a:endParaRPr lang="pt-BR" sz="11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Quem é o consumidor?</a:t>
            </a:r>
          </a:p>
        </p:txBody>
      </p:sp>
      <p:sp>
        <p:nvSpPr>
          <p:cNvPr id="22531" name="CaixaDeTexto 12"/>
          <p:cNvSpPr txBox="1">
            <a:spLocks noChangeArrowheads="1"/>
          </p:cNvSpPr>
          <p:nvPr/>
        </p:nvSpPr>
        <p:spPr bwMode="auto">
          <a:xfrm>
            <a:off x="228600" y="1200150"/>
            <a:ext cx="65870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 Consumidor 2.0 e a sua identidade on-line</a:t>
            </a:r>
          </a:p>
        </p:txBody>
      </p:sp>
      <p:pic>
        <p:nvPicPr>
          <p:cNvPr id="22532" name="Picture 2" descr="C:\Users\LeoPalagi\Desktop\PALESTRA - MIDIAS SOCIAIS E A PUBLICIDADE\montagem\imagens\consumidor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828800"/>
            <a:ext cx="1997075" cy="41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2" name="Picture 3" descr="C:\Users\LeoPalagi\Desktop\PALESTRA - MIDIAS SOCIAIS E A PUBLICIDADE\montagem\logos-Conteúdo\blogge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763713"/>
            <a:ext cx="76676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3" name="CaixaDeTexto 9"/>
          <p:cNvSpPr txBox="1">
            <a:spLocks noChangeArrowheads="1"/>
          </p:cNvSpPr>
          <p:nvPr/>
        </p:nvSpPr>
        <p:spPr bwMode="auto">
          <a:xfrm>
            <a:off x="1143000" y="3592513"/>
            <a:ext cx="124264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Eu mostro</a:t>
            </a:r>
          </a:p>
        </p:txBody>
      </p:sp>
      <p:pic>
        <p:nvPicPr>
          <p:cNvPr id="29704" name="Picture 5" descr="C:\Users\LeoPalagi\Desktop\PALESTRA - MIDIAS SOCIAIS E A PUBLICIDADE\montagem\logos-Conteúdo\flickr-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3059113"/>
            <a:ext cx="12954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5" name="CaixaDeTexto 11"/>
          <p:cNvSpPr txBox="1">
            <a:spLocks noChangeArrowheads="1"/>
          </p:cNvSpPr>
          <p:nvPr/>
        </p:nvSpPr>
        <p:spPr bwMode="auto">
          <a:xfrm>
            <a:off x="1230313" y="2525713"/>
            <a:ext cx="8931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Eu falo</a:t>
            </a:r>
          </a:p>
        </p:txBody>
      </p:sp>
      <p:grpSp>
        <p:nvGrpSpPr>
          <p:cNvPr id="2" name="Grupo 22"/>
          <p:cNvGrpSpPr>
            <a:grpSpLocks/>
          </p:cNvGrpSpPr>
          <p:nvPr/>
        </p:nvGrpSpPr>
        <p:grpSpPr bwMode="auto">
          <a:xfrm>
            <a:off x="685800" y="4125913"/>
            <a:ext cx="2498725" cy="473075"/>
            <a:chOff x="685800" y="4125913"/>
            <a:chExt cx="2498725" cy="473075"/>
          </a:xfrm>
        </p:grpSpPr>
        <p:pic>
          <p:nvPicPr>
            <p:cNvPr id="22549" name="Picture 7" descr="C:\Users\LeoPalagi\Desktop\PALESTRA - MIDIAS SOCIAIS E A PUBLICIDADE\montagem\logosRS\orkut_logo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" y="4125913"/>
              <a:ext cx="1187450" cy="439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50" name="Picture 8" descr="C:\Users\LeoPalagi\Desktop\PALESTRA - MIDIAS SOCIAIS E A PUBLICIDADE\montagem\logosRS\twitter_log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905000" y="4125913"/>
              <a:ext cx="1279525" cy="473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9708" name="CaixaDeTexto 15"/>
          <p:cNvSpPr txBox="1">
            <a:spLocks noChangeArrowheads="1"/>
          </p:cNvSpPr>
          <p:nvPr/>
        </p:nvSpPr>
        <p:spPr bwMode="auto">
          <a:xfrm>
            <a:off x="968375" y="4583113"/>
            <a:ext cx="18437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Eu me relaciono</a:t>
            </a:r>
          </a:p>
        </p:txBody>
      </p:sp>
      <p:pic>
        <p:nvPicPr>
          <p:cNvPr id="29709" name="Picture 9" descr="C:\Users\LeoPalagi\Desktop\PALESTRA - MIDIAS SOCIAIS E A PUBLICIDADE\montagem\logos-comunicadores\windows_live_messenger_logo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58925" y="5200650"/>
            <a:ext cx="72707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0" name="CaixaDeTexto 25"/>
          <p:cNvSpPr txBox="1">
            <a:spLocks noChangeArrowheads="1"/>
          </p:cNvSpPr>
          <p:nvPr/>
        </p:nvSpPr>
        <p:spPr bwMode="auto">
          <a:xfrm>
            <a:off x="914400" y="5878513"/>
            <a:ext cx="227921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Eu converso sempre</a:t>
            </a:r>
          </a:p>
        </p:txBody>
      </p:sp>
      <p:pic>
        <p:nvPicPr>
          <p:cNvPr id="29711" name="Picture 10" descr="C:\Users\LeoPalagi\Desktop\PALESTRA - MIDIAS SOCIAIS E A PUBLICIDADE\montagem\logosRS\linked-in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77000" y="1687513"/>
            <a:ext cx="1312863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2" name="CaixaDeTexto 29"/>
          <p:cNvSpPr txBox="1">
            <a:spLocks noChangeArrowheads="1"/>
          </p:cNvSpPr>
          <p:nvPr/>
        </p:nvSpPr>
        <p:spPr bwMode="auto">
          <a:xfrm>
            <a:off x="6400800" y="2220913"/>
            <a:ext cx="139371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Eu Trabalho</a:t>
            </a:r>
          </a:p>
        </p:txBody>
      </p:sp>
      <p:pic>
        <p:nvPicPr>
          <p:cNvPr id="29713" name="Picture 11" descr="C:\Users\LeoPalagi\Desktop\PALESTRA - MIDIAS SOCIAIS E A PUBLICIDADE\montagem\logosRS\lanceActivo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24600" y="2995613"/>
            <a:ext cx="168751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4" name="CaixaDeTexto 31"/>
          <p:cNvSpPr txBox="1">
            <a:spLocks noChangeArrowheads="1"/>
          </p:cNvSpPr>
          <p:nvPr/>
        </p:nvSpPr>
        <p:spPr bwMode="auto">
          <a:xfrm>
            <a:off x="5791200" y="3300413"/>
            <a:ext cx="298633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Falo sobre meus interesses</a:t>
            </a:r>
          </a:p>
        </p:txBody>
      </p:sp>
      <p:pic>
        <p:nvPicPr>
          <p:cNvPr id="29715" name="Picture 12" descr="C:\Users\LeoPalagi\Desktop\PALESTRA - MIDIAS SOCIAIS E A PUBLICIDADE\montagem\logos-agregadores\bb_logo_300x93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72200" y="3962400"/>
            <a:ext cx="1762125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6" name="CaixaDeTexto 37"/>
          <p:cNvSpPr txBox="1">
            <a:spLocks noChangeArrowheads="1"/>
          </p:cNvSpPr>
          <p:nvPr/>
        </p:nvSpPr>
        <p:spPr bwMode="auto">
          <a:xfrm>
            <a:off x="5486400" y="4495800"/>
            <a:ext cx="36006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Quero saber o que falam de mim</a:t>
            </a:r>
          </a:p>
        </p:txBody>
      </p:sp>
      <p:pic>
        <p:nvPicPr>
          <p:cNvPr id="29717" name="Picture 13" descr="C:\Users\LeoPalagi\Desktop\PALESTRA - MIDIAS SOCIAIS E A PUBLICIDADE\montagem\logos-agregadores\delicious_logo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010400" y="5116513"/>
            <a:ext cx="658813" cy="65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18" name="CaixaDeTexto 42"/>
          <p:cNvSpPr txBox="1">
            <a:spLocks noChangeArrowheads="1"/>
          </p:cNvSpPr>
          <p:nvPr/>
        </p:nvSpPr>
        <p:spPr bwMode="auto">
          <a:xfrm>
            <a:off x="5762625" y="5802313"/>
            <a:ext cx="32900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Transmito as coisas que gosto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9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9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9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9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9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3" grpId="0"/>
      <p:bldP spid="29705" grpId="0"/>
      <p:bldP spid="29708" grpId="0"/>
      <p:bldP spid="29710" grpId="0"/>
      <p:bldP spid="29712" grpId="0"/>
      <p:bldP spid="29714" grpId="0"/>
      <p:bldP spid="29716" grpId="0"/>
      <p:bldP spid="297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22" name="Picture 2" descr="C:\Users\LeoPalagi\Documents\projetos\Palestras e Textos\Workshop-accor\social-media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9546" y="2076123"/>
            <a:ext cx="3974454" cy="4019877"/>
          </a:xfrm>
          <a:prstGeom prst="rect">
            <a:avLst/>
          </a:prstGeom>
          <a:noFill/>
        </p:spPr>
      </p:pic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Quem é o consumidor?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3" name="CaixaDeTexto 11"/>
          <p:cNvSpPr txBox="1">
            <a:spLocks noChangeArrowheads="1"/>
          </p:cNvSpPr>
          <p:nvPr/>
        </p:nvSpPr>
        <p:spPr bwMode="auto">
          <a:xfrm>
            <a:off x="4343400" y="5943600"/>
            <a:ext cx="1675459" cy="27699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 err="1" smtClean="0">
                <a:solidFill>
                  <a:schemeClr val="tx1"/>
                </a:solidFill>
                <a:effectLst/>
              </a:rPr>
              <a:t>Delloite</a:t>
            </a:r>
            <a:r>
              <a:rPr lang="pt-BR" sz="1200" dirty="0">
                <a:solidFill>
                  <a:schemeClr val="tx1"/>
                </a:solidFill>
                <a:effectLst/>
              </a:rPr>
              <a:t> </a:t>
            </a:r>
            <a:r>
              <a:rPr lang="pt-BR" sz="1200" dirty="0" smtClean="0">
                <a:solidFill>
                  <a:schemeClr val="tx1"/>
                </a:solidFill>
                <a:effectLst/>
              </a:rPr>
              <a:t>– março 2009</a:t>
            </a:r>
            <a:endParaRPr lang="pt-BR" sz="12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CaixaDeTexto 7"/>
          <p:cNvSpPr txBox="1">
            <a:spLocks noChangeArrowheads="1"/>
          </p:cNvSpPr>
          <p:nvPr/>
        </p:nvSpPr>
        <p:spPr bwMode="auto">
          <a:xfrm>
            <a:off x="457200" y="2217003"/>
            <a:ext cx="3536930" cy="89255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Tempo dedicado semanalmente:</a:t>
            </a:r>
          </a:p>
          <a:p>
            <a:pPr>
              <a:defRPr/>
            </a:pP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- TV -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9,8 horas</a:t>
            </a:r>
            <a:endParaRPr lang="pt-BR" sz="1600" dirty="0" smtClean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defRPr/>
            </a:pP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Internet -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32,5 horas</a:t>
            </a:r>
            <a:endParaRPr lang="pt-BR" sz="16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CaixaDeTexto 7"/>
          <p:cNvSpPr txBox="1">
            <a:spLocks noChangeArrowheads="1"/>
          </p:cNvSpPr>
          <p:nvPr/>
        </p:nvSpPr>
        <p:spPr bwMode="auto">
          <a:xfrm>
            <a:off x="457200" y="3276600"/>
            <a:ext cx="4267200" cy="61555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81% 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aponta computador como meio </a:t>
            </a:r>
            <a:b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de 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entretenimento mais importante;</a:t>
            </a:r>
          </a:p>
        </p:txBody>
      </p:sp>
      <p:sp>
        <p:nvSpPr>
          <p:cNvPr id="16" name="CaixaDeTexto 7"/>
          <p:cNvSpPr txBox="1">
            <a:spLocks noChangeArrowheads="1"/>
          </p:cNvSpPr>
          <p:nvPr/>
        </p:nvSpPr>
        <p:spPr bwMode="auto">
          <a:xfrm>
            <a:off x="457200" y="4167426"/>
            <a:ext cx="4343400" cy="86177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50%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acompanham 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as últimas tecnologias 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 desejam ter os aparelhos que acabaram de ser lançados;</a:t>
            </a:r>
            <a:endParaRPr lang="pt-BR" sz="16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457200" y="5257800"/>
            <a:ext cx="4419600" cy="86177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82 horas por semana 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usando diversos </a:t>
            </a: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tipos de mídia e entretenimento tecnológico, como o celular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;</a:t>
            </a:r>
            <a:endParaRPr lang="pt-BR" sz="16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388973" y="1295400"/>
            <a:ext cx="7159332" cy="707886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000" b="1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Pesquisa </a:t>
            </a:r>
            <a:r>
              <a:rPr lang="pt-BR" sz="2000" b="1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nos Estados </a:t>
            </a:r>
            <a:r>
              <a:rPr lang="pt-BR" sz="2000" b="1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Unidos, Brasil, Alemanha, </a:t>
            </a:r>
            <a:endParaRPr lang="pt-BR" sz="2000" b="1" dirty="0" smtClean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defRPr/>
            </a:pPr>
            <a:r>
              <a:rPr lang="pt-BR" sz="2000" b="1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Japão </a:t>
            </a:r>
            <a:r>
              <a:rPr lang="pt-BR" sz="2000" b="1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 Reino Unido </a:t>
            </a:r>
            <a:r>
              <a:rPr lang="pt-BR" sz="2000" b="1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ouvindo 9 mil pessoas:</a:t>
            </a:r>
            <a:endParaRPr lang="pt-BR" sz="2000" b="1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3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aixaDeTexto 6"/>
          <p:cNvSpPr txBox="1">
            <a:spLocks noChangeArrowheads="1"/>
          </p:cNvSpPr>
          <p:nvPr/>
        </p:nvSpPr>
        <p:spPr bwMode="auto">
          <a:xfrm>
            <a:off x="1219200" y="2209800"/>
            <a:ext cx="7931980" cy="2113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Léo Palagi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Graduado em Criação e Desenvolvimento de Web Sites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Pós Graduado em Marketing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Atuando há 9 anos em projetos web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Sócio Diretor de Projetos da Red Cube Tecnologia e Comunicação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6" name="Picture 4" descr="C:\Users\LeoPalagi\Documents\projetos\Palestras e Textos\Workshop-accor\uso-de-midi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52600"/>
            <a:ext cx="7716838" cy="4032980"/>
          </a:xfrm>
          <a:prstGeom prst="rect">
            <a:avLst/>
          </a:prstGeom>
          <a:noFill/>
        </p:spPr>
      </p:pic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Quem é o consumidor?</a:t>
            </a: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388973" y="1295400"/>
            <a:ext cx="7388561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000" b="1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Alcance das atividades em mídias sociais - mundo</a:t>
            </a:r>
            <a:endParaRPr lang="pt-BR" sz="2000" b="1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CaixaDeTexto 9"/>
          <p:cNvSpPr txBox="1">
            <a:spLocks noChangeArrowheads="1"/>
          </p:cNvSpPr>
          <p:nvPr/>
        </p:nvSpPr>
        <p:spPr bwMode="auto">
          <a:xfrm>
            <a:off x="6019800" y="5819001"/>
            <a:ext cx="2966581" cy="27699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1200" dirty="0">
                <a:effectLst/>
              </a:rPr>
              <a:t>Wave4 - Universal </a:t>
            </a:r>
            <a:r>
              <a:rPr lang="pt-BR" sz="1200" dirty="0" err="1">
                <a:effectLst/>
              </a:rPr>
              <a:t>McCann</a:t>
            </a:r>
            <a:r>
              <a:rPr lang="pt-BR" sz="1200" dirty="0">
                <a:effectLst/>
              </a:rPr>
              <a:t> – </a:t>
            </a:r>
            <a:r>
              <a:rPr lang="pt-BR" sz="1200" dirty="0" smtClean="0">
                <a:effectLst/>
              </a:rPr>
              <a:t>Julho </a:t>
            </a:r>
            <a:r>
              <a:rPr lang="pt-BR" sz="1200" dirty="0">
                <a:effectLst/>
              </a:rPr>
              <a:t>2009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Quem é o consumidor?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2" name="CaixaDeTexto 12"/>
          <p:cNvSpPr txBox="1">
            <a:spLocks noChangeArrowheads="1"/>
          </p:cNvSpPr>
          <p:nvPr/>
        </p:nvSpPr>
        <p:spPr bwMode="auto">
          <a:xfrm>
            <a:off x="388973" y="1295400"/>
            <a:ext cx="5250155" cy="40011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pt-BR" sz="2000" b="1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 Perfil do consumidor nesta mídia</a:t>
            </a:r>
            <a:endParaRPr lang="pt-BR" sz="2000" b="1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057400"/>
            <a:ext cx="2362200" cy="3499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aixaDeTexto 7"/>
          <p:cNvSpPr txBox="1">
            <a:spLocks noChangeArrowheads="1"/>
          </p:cNvSpPr>
          <p:nvPr/>
        </p:nvSpPr>
        <p:spPr bwMode="auto">
          <a:xfrm>
            <a:off x="465173" y="1981200"/>
            <a:ext cx="4868827" cy="83099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É um produtor de conteúdo on-line que vai reagir a maioria das ações das marcas, com ou sem seu consentimento</a:t>
            </a:r>
            <a:endParaRPr lang="pt-BR" sz="16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CaixaDeTexto 7"/>
          <p:cNvSpPr txBox="1">
            <a:spLocks noChangeArrowheads="1"/>
          </p:cNvSpPr>
          <p:nvPr/>
        </p:nvSpPr>
        <p:spPr bwMode="auto">
          <a:xfrm>
            <a:off x="465173" y="2971800"/>
            <a:ext cx="5326027" cy="83099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Está muito bem informado, e ajuda a informar </a:t>
            </a:r>
          </a:p>
          <a:p>
            <a:pPr>
              <a:defRPr/>
            </a:pP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 resto do mercado, vai disseminar informações, de maneira positiva ou negativa</a:t>
            </a:r>
            <a:endParaRPr lang="pt-BR" sz="16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CaixaDeTexto 7"/>
          <p:cNvSpPr txBox="1">
            <a:spLocks noChangeArrowheads="1"/>
          </p:cNvSpPr>
          <p:nvPr/>
        </p:nvSpPr>
        <p:spPr bwMode="auto">
          <a:xfrm>
            <a:off x="465173" y="3987225"/>
            <a:ext cx="5097427" cy="584775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Busca experiências de marca, quer saber o que as empresas tem a oferecer e é exigente</a:t>
            </a:r>
            <a:endParaRPr lang="pt-BR" sz="16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3276600" y="381000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Reações do Consumidor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4579" name="CaixaDeTexto 7"/>
          <p:cNvSpPr txBox="1">
            <a:spLocks noChangeArrowheads="1"/>
          </p:cNvSpPr>
          <p:nvPr/>
        </p:nvSpPr>
        <p:spPr bwMode="auto">
          <a:xfrm>
            <a:off x="304800" y="1219200"/>
            <a:ext cx="315663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Advogados de Marca</a:t>
            </a:r>
          </a:p>
        </p:txBody>
      </p:sp>
      <p:sp>
        <p:nvSpPr>
          <p:cNvPr id="34822" name="CaixaDeTexto 8"/>
          <p:cNvSpPr txBox="1">
            <a:spLocks noChangeArrowheads="1"/>
          </p:cNvSpPr>
          <p:nvPr/>
        </p:nvSpPr>
        <p:spPr bwMode="auto">
          <a:xfrm>
            <a:off x="5410200" y="1524000"/>
            <a:ext cx="3886200" cy="227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pt-BR" sz="1200" b="1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Ação Espontânea 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Mais de 120 comunidades positivas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 maior com mais de 150 mil usuários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A marca faz constante coleta de informação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Lança e remove produtos no mercado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Comunidade extremamente ativa com milhares de interações diárias</a:t>
            </a:r>
          </a:p>
        </p:txBody>
      </p:sp>
      <p:sp>
        <p:nvSpPr>
          <p:cNvPr id="34823" name="CaixaDeTexto 11"/>
          <p:cNvSpPr txBox="1">
            <a:spLocks noChangeArrowheads="1"/>
          </p:cNvSpPr>
          <p:nvPr/>
        </p:nvSpPr>
        <p:spPr bwMode="auto">
          <a:xfrm>
            <a:off x="7231063" y="5557838"/>
            <a:ext cx="1684337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200" dirty="0">
                <a:effectLst/>
              </a:rPr>
              <a:t>Melissa (</a:t>
            </a:r>
            <a:r>
              <a:rPr lang="pt-BR" sz="1200" dirty="0" err="1">
                <a:effectLst/>
              </a:rPr>
              <a:t>The</a:t>
            </a:r>
            <a:r>
              <a:rPr lang="pt-BR" sz="1200" dirty="0">
                <a:effectLst/>
              </a:rPr>
              <a:t> Original)</a:t>
            </a:r>
            <a:br>
              <a:rPr lang="pt-BR" sz="1200" dirty="0">
                <a:effectLst/>
              </a:rPr>
            </a:br>
            <a:r>
              <a:rPr lang="pt-BR" sz="1200" dirty="0">
                <a:effectLst/>
              </a:rPr>
              <a:t>http://migre.me/37G</a:t>
            </a:r>
          </a:p>
        </p:txBody>
      </p:sp>
      <p:pic>
        <p:nvPicPr>
          <p:cNvPr id="24582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752600"/>
            <a:ext cx="50387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Reações do Consumidor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5606" name="CaixaDeTexto 7"/>
          <p:cNvSpPr txBox="1">
            <a:spLocks noChangeArrowheads="1"/>
          </p:cNvSpPr>
          <p:nvPr/>
        </p:nvSpPr>
        <p:spPr bwMode="auto">
          <a:xfrm>
            <a:off x="304800" y="1219200"/>
            <a:ext cx="495199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Reação negativa por insatisfação</a:t>
            </a:r>
          </a:p>
        </p:txBody>
      </p:sp>
      <p:sp>
        <p:nvSpPr>
          <p:cNvPr id="12" name="CaixaDeTexto 7"/>
          <p:cNvSpPr txBox="1">
            <a:spLocks noChangeArrowheads="1"/>
          </p:cNvSpPr>
          <p:nvPr/>
        </p:nvSpPr>
        <p:spPr bwMode="auto">
          <a:xfrm>
            <a:off x="457200" y="1928336"/>
            <a:ext cx="4953000" cy="73866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Em 2008, o músico </a:t>
            </a:r>
            <a:r>
              <a:rPr lang="pt-BR" sz="14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americano Dave </a:t>
            </a: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Carroll, que viajava em turnê pela </a:t>
            </a:r>
            <a:r>
              <a:rPr lang="pt-BR" sz="1400" dirty="0" err="1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United</a:t>
            </a: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400" dirty="0" err="1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Airlines</a:t>
            </a: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, teve seu violão de US$ 3500 danificado no transporte</a:t>
            </a:r>
            <a:endParaRPr lang="pt-BR" sz="14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CaixaDeTexto 12"/>
          <p:cNvSpPr txBox="1">
            <a:spLocks noChangeArrowheads="1"/>
          </p:cNvSpPr>
          <p:nvPr/>
        </p:nvSpPr>
        <p:spPr bwMode="auto">
          <a:xfrm>
            <a:off x="457200" y="2826603"/>
            <a:ext cx="5029200" cy="5232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Testemunhas alegaram que o violão foi “jogado </a:t>
            </a:r>
          </a:p>
          <a:p>
            <a:pPr>
              <a:defRPr/>
            </a:pP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no chão” pelos carregadores de bagagem</a:t>
            </a:r>
            <a:endParaRPr lang="pt-BR" sz="14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CaixaDeTexto 13"/>
          <p:cNvSpPr txBox="1">
            <a:spLocks noChangeArrowheads="1"/>
          </p:cNvSpPr>
          <p:nvPr/>
        </p:nvSpPr>
        <p:spPr bwMode="auto">
          <a:xfrm>
            <a:off x="457200" y="3505200"/>
            <a:ext cx="5334000" cy="52322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 empresa nega o fato e por 9 meses não </a:t>
            </a:r>
          </a:p>
          <a:p>
            <a:pPr>
              <a:defRPr/>
            </a:pP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se posicionou em relação ao ocorrido</a:t>
            </a:r>
            <a:endParaRPr lang="pt-BR" sz="14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CaixaDeTexto 14"/>
          <p:cNvSpPr txBox="1">
            <a:spLocks noChangeArrowheads="1"/>
          </p:cNvSpPr>
          <p:nvPr/>
        </p:nvSpPr>
        <p:spPr bwMode="auto">
          <a:xfrm>
            <a:off x="457200" y="4191000"/>
            <a:ext cx="4800600" cy="73866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Em 6 de julho Dave Carroll lança filme no </a:t>
            </a:r>
            <a:r>
              <a:rPr lang="pt-BR" sz="1400" dirty="0" err="1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Youtube</a:t>
            </a:r>
            <a:r>
              <a:rPr lang="pt-BR" sz="14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(http://</a:t>
            </a: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migre.me/4F3E) contando sua versão do fato</a:t>
            </a:r>
            <a:endParaRPr lang="pt-BR" sz="14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CaixaDeTexto 15"/>
          <p:cNvSpPr txBox="1">
            <a:spLocks noChangeArrowheads="1"/>
          </p:cNvSpPr>
          <p:nvPr/>
        </p:nvSpPr>
        <p:spPr bwMode="auto">
          <a:xfrm>
            <a:off x="457200" y="5105400"/>
            <a:ext cx="4800600" cy="73866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Hoje (4 de agosto) o vídeo já conta com mais de </a:t>
            </a:r>
            <a:r>
              <a:rPr lang="pt-BR" sz="1400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4.642.000</a:t>
            </a: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visualizações e </a:t>
            </a:r>
            <a:r>
              <a:rPr lang="pt-BR" sz="1400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20.387</a:t>
            </a:r>
            <a:r>
              <a:rPr lang="pt-BR" sz="14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comentários no vídeo</a:t>
            </a:r>
            <a:endParaRPr lang="pt-BR" sz="14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1174045"/>
            <a:ext cx="1290222" cy="4921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Reações do Consumidor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1295400" y="3276600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O Caso da </a:t>
            </a:r>
            <a:r>
              <a:rPr lang="pt-BR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EAGames</a:t>
            </a:r>
            <a:r>
              <a:rPr lang="pt-BR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e Tiger Woods – Fase #1</a:t>
            </a:r>
            <a:endParaRPr lang="pt-BR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Reações do Consumidor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2771" name="CaixaDeTexto 12"/>
          <p:cNvSpPr txBox="1">
            <a:spLocks noChangeArrowheads="1"/>
          </p:cNvSpPr>
          <p:nvPr/>
        </p:nvSpPr>
        <p:spPr bwMode="auto">
          <a:xfrm>
            <a:off x="187656" y="5003884"/>
            <a:ext cx="44719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Levinator25 em “</a:t>
            </a:r>
            <a:r>
              <a:rPr lang="pt-BR" sz="20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The</a:t>
            </a:r>
            <a:r>
              <a:rPr lang="pt-BR" sz="20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Jesus </a:t>
            </a:r>
            <a:r>
              <a:rPr lang="pt-BR" sz="20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Shot</a:t>
            </a:r>
            <a:r>
              <a:rPr lang="pt-BR" sz="20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”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800600" y="1449065"/>
            <a:ext cx="4114800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pt-BR" sz="1200" spc="-4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Um defeito (ou </a:t>
            </a:r>
            <a:r>
              <a:rPr lang="pt-BR" sz="1200" spc="-4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glitch</a:t>
            </a:r>
            <a:r>
              <a:rPr lang="pt-BR" sz="1200" spc="-4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) no jogo “Tiger Woods 08” permite que o usuário faça uma tacada sobre a água</a:t>
            </a:r>
          </a:p>
          <a:p>
            <a:pPr algn="ctr">
              <a:lnSpc>
                <a:spcPct val="150000"/>
              </a:lnSpc>
              <a:defRPr/>
            </a:pP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Quantidade de Visualizações do Vídeo</a:t>
            </a:r>
          </a:p>
          <a:p>
            <a:pPr algn="ctr">
              <a:lnSpc>
                <a:spcPct val="150000"/>
              </a:lnSpc>
              <a:defRPr/>
            </a:pPr>
            <a:r>
              <a:rPr lang="pt-BR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852.033</a:t>
            </a:r>
          </a:p>
          <a:p>
            <a:pPr algn="ctr">
              <a:lnSpc>
                <a:spcPct val="150000"/>
              </a:lnSpc>
              <a:defRPr/>
            </a:pPr>
            <a:endParaRPr lang="pt-BR" sz="12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Quantidade de comentários no vídeo</a:t>
            </a:r>
          </a:p>
          <a:p>
            <a:pPr algn="ctr">
              <a:lnSpc>
                <a:spcPct val="150000"/>
              </a:lnSpc>
              <a:defRPr/>
            </a:pPr>
            <a:r>
              <a:rPr lang="pt-BR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1159</a:t>
            </a:r>
            <a:br>
              <a:rPr lang="pt-BR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pt-BR" sz="12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150000"/>
              </a:lnSpc>
              <a:defRPr/>
            </a:pP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Adotado como favorito</a:t>
            </a:r>
          </a:p>
          <a:p>
            <a:pPr algn="ctr">
              <a:lnSpc>
                <a:spcPct val="150000"/>
              </a:lnSpc>
              <a:defRPr/>
            </a:pPr>
            <a:r>
              <a:rPr lang="pt-BR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1169 </a:t>
            </a:r>
            <a:r>
              <a:rPr lang="pt-BR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vezes</a:t>
            </a:r>
            <a:endParaRPr lang="pt-BR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CaixaDeTexto 7"/>
          <p:cNvSpPr txBox="1">
            <a:spLocks noChangeArrowheads="1"/>
          </p:cNvSpPr>
          <p:nvPr/>
        </p:nvSpPr>
        <p:spPr bwMode="auto">
          <a:xfrm>
            <a:off x="1263981" y="5461084"/>
            <a:ext cx="161294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05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http://migre.me/3kC</a:t>
            </a:r>
          </a:p>
        </p:txBody>
      </p:sp>
      <p:pic>
        <p:nvPicPr>
          <p:cNvPr id="134146" name="Picture 2" descr="C:\Users\LeoPalagi\Documents\projetos\Palestras e Textos\Workshop-accor\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98684"/>
            <a:ext cx="4572000" cy="3429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Reações do Consumidor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838200" y="3048000"/>
            <a:ext cx="7772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pt-BR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 Caso da </a:t>
            </a:r>
            <a:r>
              <a:rPr lang="pt-BR" b="1" dirty="0" err="1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EAGames</a:t>
            </a:r>
            <a:r>
              <a:rPr lang="pt-BR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e Tiger Woods – Fase #2</a:t>
            </a:r>
            <a:endParaRPr lang="pt-BR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Reações do Consumidor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34819" name="CaixaDeTexto 12"/>
          <p:cNvSpPr txBox="1">
            <a:spLocks noChangeArrowheads="1"/>
          </p:cNvSpPr>
          <p:nvPr/>
        </p:nvSpPr>
        <p:spPr bwMode="auto">
          <a:xfrm>
            <a:off x="152400" y="4648200"/>
            <a:ext cx="459286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“</a:t>
            </a:r>
            <a:r>
              <a:rPr lang="en-US" sz="20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Tiger Woods 09 - Walk on Water”</a:t>
            </a:r>
          </a:p>
          <a:p>
            <a:endParaRPr lang="pt-BR" sz="20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5029200" y="1524000"/>
            <a:ext cx="3886200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Em uma resposta bem humorada ao vídeo do fã do jogo, a </a:t>
            </a:r>
            <a:r>
              <a:rPr lang="pt-BR" sz="12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EAGames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 Tiger Woods mostram que aquilo “não era bem um </a:t>
            </a:r>
            <a:r>
              <a:rPr lang="pt-BR" sz="12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glitch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”</a:t>
            </a:r>
          </a:p>
          <a:p>
            <a:pPr algn="ctr">
              <a:lnSpc>
                <a:spcPct val="150000"/>
              </a:lnSpc>
            </a:pP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Quantidade de Visualizações do Vídeo</a:t>
            </a:r>
          </a:p>
          <a:p>
            <a:pPr algn="ctr">
              <a:lnSpc>
                <a:spcPct val="150000"/>
              </a:lnSpc>
            </a:pPr>
            <a:r>
              <a:rPr lang="pt-BR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3.387.286</a:t>
            </a:r>
            <a:br>
              <a:rPr lang="pt-BR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pt-BR" sz="12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Quantidade de comentários no vídeo</a:t>
            </a:r>
          </a:p>
          <a:p>
            <a:pPr algn="ctr">
              <a:lnSpc>
                <a:spcPct val="150000"/>
              </a:lnSpc>
            </a:pPr>
            <a:r>
              <a:rPr lang="pt-BR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5.273</a:t>
            </a:r>
          </a:p>
          <a:p>
            <a:pPr algn="ctr">
              <a:lnSpc>
                <a:spcPct val="150000"/>
              </a:lnSpc>
            </a:pPr>
            <a:endParaRPr lang="pt-BR" sz="12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Adotado como favorito</a:t>
            </a:r>
          </a:p>
          <a:p>
            <a:pPr algn="ctr">
              <a:lnSpc>
                <a:spcPct val="150000"/>
              </a:lnSpc>
            </a:pPr>
            <a:r>
              <a:rPr lang="pt-BR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13.823 vezes</a:t>
            </a:r>
          </a:p>
          <a:p>
            <a:pPr algn="ctr">
              <a:lnSpc>
                <a:spcPct val="150000"/>
              </a:lnSpc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pt-BR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CaixaDeTexto 6"/>
          <p:cNvSpPr txBox="1">
            <a:spLocks noChangeArrowheads="1"/>
          </p:cNvSpPr>
          <p:nvPr/>
        </p:nvSpPr>
        <p:spPr bwMode="auto">
          <a:xfrm>
            <a:off x="1524000" y="5103168"/>
            <a:ext cx="1595309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05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http://migre.me/3kF</a:t>
            </a:r>
          </a:p>
        </p:txBody>
      </p:sp>
      <p:pic>
        <p:nvPicPr>
          <p:cNvPr id="135170" name="Picture 2" descr="C:\Users\LeoPalagi\Documents\projetos\Palestras e Textos\Workshop-accor\woods-walks-on-water-jesus-sho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600200"/>
            <a:ext cx="4572001" cy="296227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Canais mais utilizados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sp>
        <p:nvSpPr>
          <p:cNvPr id="26627" name="CaixaDeTexto 12"/>
          <p:cNvSpPr txBox="1">
            <a:spLocks noChangeArrowheads="1"/>
          </p:cNvSpPr>
          <p:nvPr/>
        </p:nvSpPr>
        <p:spPr bwMode="auto">
          <a:xfrm>
            <a:off x="0" y="1219200"/>
            <a:ext cx="333617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Comunidades Virtuais</a:t>
            </a:r>
            <a:endParaRPr lang="pt-BR" sz="20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02972" y="2146280"/>
            <a:ext cx="4800600" cy="1440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Uma comunidade na internet estabelece relações num espaço virtual através de meios de comunicação a distância. Se caracteriza pela aglutinação de um grupo de indivíduos com interesses comuns que trocam experiências e informações no ambiente virtual</a:t>
            </a: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>
            <a:spLocks noChangeArrowheads="1"/>
          </p:cNvSpPr>
          <p:nvPr/>
        </p:nvSpPr>
        <p:spPr bwMode="auto">
          <a:xfrm>
            <a:off x="7350456" y="5461084"/>
            <a:ext cx="165301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05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http://migre.me/4FIe</a:t>
            </a:r>
            <a:endParaRPr lang="pt-BR" sz="105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25275" y="1676400"/>
            <a:ext cx="309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effectLst/>
              </a:rPr>
              <a:t>Orkut | </a:t>
            </a:r>
            <a:r>
              <a:rPr lang="pt-BR" dirty="0" err="1" smtClean="0">
                <a:effectLst/>
              </a:rPr>
              <a:t>Facebook</a:t>
            </a:r>
            <a:r>
              <a:rPr lang="pt-BR" dirty="0" smtClean="0">
                <a:effectLst/>
              </a:rPr>
              <a:t> | </a:t>
            </a:r>
            <a:r>
              <a:rPr lang="pt-BR" dirty="0" err="1" smtClean="0">
                <a:effectLst/>
              </a:rPr>
              <a:t>MySpace</a:t>
            </a:r>
            <a:endParaRPr lang="pt-BR" dirty="0">
              <a:effectLst/>
            </a:endParaRPr>
          </a:p>
        </p:txBody>
      </p:sp>
      <p:pic>
        <p:nvPicPr>
          <p:cNvPr id="26636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0975" y="4038600"/>
            <a:ext cx="2219785" cy="175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152400" y="5867400"/>
            <a:ext cx="43861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Mais informações em - http://migre.me/2XiD - (</a:t>
            </a:r>
            <a:r>
              <a:rPr lang="pt-BR" sz="11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março/09</a:t>
            </a:r>
            <a:r>
              <a:rPr lang="pt-BR" sz="11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155108" y="388447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Fatores </a:t>
            </a: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Relevantes:</a:t>
            </a:r>
            <a:endParaRPr lang="pt-BR" sz="12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Não há limite de tempo ou de espaço</a:t>
            </a:r>
            <a:b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Comunidades criadas espontaneamente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Relação com alto número de pessoas segmentadas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Permite mensuração detalhada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Permite manter o diálogo com os usuários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312925" y="4470484"/>
            <a:ext cx="17139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Patrocínio de show </a:t>
            </a:r>
            <a:endParaRPr lang="pt-BR" sz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de 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Malu Magalhães </a:t>
            </a:r>
            <a:endParaRPr lang="pt-BR" sz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apoiado 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por perfil </a:t>
            </a:r>
            <a:endParaRPr lang="pt-BR" sz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/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no </a:t>
            </a:r>
            <a:r>
              <a:rPr lang="pt-BR" sz="12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Myspace</a:t>
            </a: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7752548" y="4038600"/>
            <a:ext cx="74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Sadia</a:t>
            </a:r>
            <a:r>
              <a:rPr lang="pt-BR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pt-BR" dirty="0"/>
          </a:p>
        </p:txBody>
      </p:sp>
      <p:pic>
        <p:nvPicPr>
          <p:cNvPr id="26637" name="Picture 13" descr="C:\Users\LeoPalagi\Documents\projetos\Palestras e Textos\Workshop-accor\154502009041222-05-35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84760" y="1295401"/>
            <a:ext cx="2264767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tângulo 19"/>
          <p:cNvSpPr>
            <a:spLocks noChangeArrowheads="1"/>
          </p:cNvSpPr>
          <p:nvPr/>
        </p:nvSpPr>
        <p:spPr bwMode="auto">
          <a:xfrm>
            <a:off x="7350456" y="2794084"/>
            <a:ext cx="167385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05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http://migre.me/4FLT</a:t>
            </a:r>
            <a:endParaRPr lang="pt-BR" sz="105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266055" y="1803484"/>
            <a:ext cx="18076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Personalização de </a:t>
            </a:r>
            <a:b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aplicativo para Orkut</a:t>
            </a:r>
            <a:b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 personagem do</a:t>
            </a:r>
            <a:b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filme</a:t>
            </a: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7474599" y="1371600"/>
            <a:ext cx="124745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Fox | </a:t>
            </a:r>
            <a:r>
              <a:rPr lang="pt-BR" sz="1200" b="1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X-men</a:t>
            </a:r>
            <a:endParaRPr lang="pt-BR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  <p:bldP spid="12" grpId="0"/>
      <p:bldP spid="9" grpId="0"/>
      <p:bldP spid="13" grpId="0"/>
      <p:bldP spid="14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CaixaDeTexto 12"/>
          <p:cNvSpPr txBox="1">
            <a:spLocks noChangeArrowheads="1"/>
          </p:cNvSpPr>
          <p:nvPr/>
        </p:nvSpPr>
        <p:spPr bwMode="auto">
          <a:xfrm>
            <a:off x="97354" y="1200150"/>
            <a:ext cx="401744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Blogs; </a:t>
            </a:r>
            <a:r>
              <a:rPr lang="pt-BR" sz="20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“</a:t>
            </a:r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via de mão dupla”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76200" y="1633184"/>
            <a:ext cx="5715000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Uma maneira objetiva de publicar informações diretas a um público específico, os blogs se tornaram uma ferramenta de aproximação com o consumidor.</a:t>
            </a:r>
          </a:p>
          <a:p>
            <a:pPr>
              <a:lnSpc>
                <a:spcPct val="150000"/>
              </a:lnSpc>
              <a:defRPr/>
            </a:pP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 Autor dos </a:t>
            </a:r>
            <a:r>
              <a:rPr lang="pt-BR" sz="12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posts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pode ser um membro representante da marca (por vezes até mesmo o Presidente da empresa), um assessor de imprensa ou um personagem que a </a:t>
            </a: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represente</a:t>
            </a: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CaixaDeTexto 7"/>
          <p:cNvSpPr txBox="1">
            <a:spLocks noChangeArrowheads="1"/>
          </p:cNvSpPr>
          <p:nvPr/>
        </p:nvSpPr>
        <p:spPr bwMode="auto">
          <a:xfrm>
            <a:off x="6063108" y="3175084"/>
            <a:ext cx="254749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050" dirty="0" smtClean="0">
                <a:effectLst/>
              </a:rPr>
              <a:t>CBN | Milton Jung - http</a:t>
            </a:r>
            <a:r>
              <a:rPr lang="pt-BR" sz="1050" dirty="0">
                <a:effectLst/>
              </a:rPr>
              <a:t>://migre.me/3kT</a:t>
            </a:r>
          </a:p>
        </p:txBody>
      </p:sp>
      <p:pic>
        <p:nvPicPr>
          <p:cNvPr id="95234" name="Picture 2" descr="C:\Users\LeoPalagi\Desktop\PALESTRA - MIDIAS SOCIAIS E A PUBLICIDADE\montagem\destaques-blog\CB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219284"/>
            <a:ext cx="2600325" cy="182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Canais mais utilizados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5851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3732548"/>
            <a:ext cx="2632896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7"/>
          <p:cNvSpPr txBox="1">
            <a:spLocks noChangeArrowheads="1"/>
          </p:cNvSpPr>
          <p:nvPr/>
        </p:nvSpPr>
        <p:spPr bwMode="auto">
          <a:xfrm>
            <a:off x="6140862" y="5918284"/>
            <a:ext cx="2481770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050" dirty="0" smtClean="0">
                <a:effectLst/>
              </a:rPr>
              <a:t>Nissan | </a:t>
            </a:r>
            <a:r>
              <a:rPr lang="pt-BR" sz="1050" dirty="0" err="1" smtClean="0">
                <a:effectLst/>
              </a:rPr>
              <a:t>Livina</a:t>
            </a:r>
            <a:r>
              <a:rPr lang="pt-BR" sz="1050" dirty="0" smtClean="0">
                <a:effectLst/>
              </a:rPr>
              <a:t> - http</a:t>
            </a:r>
            <a:r>
              <a:rPr lang="pt-BR" sz="1050" dirty="0">
                <a:effectLst/>
              </a:rPr>
              <a:t>://migre.me/4FVb</a:t>
            </a:r>
          </a:p>
        </p:txBody>
      </p:sp>
      <p:sp>
        <p:nvSpPr>
          <p:cNvPr id="9" name="Retângulo 8"/>
          <p:cNvSpPr/>
          <p:nvPr/>
        </p:nvSpPr>
        <p:spPr>
          <a:xfrm>
            <a:off x="76200" y="3759875"/>
            <a:ext cx="5638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Fatores Relevantes:</a:t>
            </a:r>
          </a:p>
          <a:p>
            <a:pPr>
              <a:lnSpc>
                <a:spcPct val="150000"/>
              </a:lnSpc>
              <a:defRPr/>
            </a:pPr>
            <a:r>
              <a:rPr lang="pt-BR" sz="1200" spc="-5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Suporte a todo o tipo de Mídia – como </a:t>
            </a:r>
            <a:r>
              <a:rPr lang="pt-BR" sz="1200" spc="-5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podcasts</a:t>
            </a:r>
            <a:r>
              <a:rPr lang="pt-BR" sz="1200" spc="-5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, vídeos, imagens </a:t>
            </a:r>
            <a:r>
              <a:rPr lang="pt-BR" sz="1200" spc="-5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etc</a:t>
            </a: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Permite textos menos formais e mais aproximados ao consumidor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Abre espaço para que o consumidor opine, dê feedbacks e idéias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Tem implantação e operação simples, permitindo rápida publicação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Se tiver conteúdo relevante, incentiva que outros blogs o indiquem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É facilmente indexado pelos buscadores (como Google)</a:t>
            </a: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20" grpId="0"/>
      <p:bldP spid="1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Conceitos de Mídias Sociais</a:t>
            </a:r>
          </a:p>
        </p:txBody>
      </p:sp>
      <p:grpSp>
        <p:nvGrpSpPr>
          <p:cNvPr id="23" name="Grupo 22"/>
          <p:cNvGrpSpPr/>
          <p:nvPr/>
        </p:nvGrpSpPr>
        <p:grpSpPr>
          <a:xfrm>
            <a:off x="838200" y="1219200"/>
            <a:ext cx="7162800" cy="838200"/>
            <a:chOff x="457200" y="1752600"/>
            <a:chExt cx="7162800" cy="838200"/>
          </a:xfrm>
        </p:grpSpPr>
        <p:sp>
          <p:nvSpPr>
            <p:cNvPr id="21" name="Retângulo 20"/>
            <p:cNvSpPr/>
            <p:nvPr/>
          </p:nvSpPr>
          <p:spPr bwMode="auto">
            <a:xfrm>
              <a:off x="1676400" y="1752600"/>
              <a:ext cx="5943600" cy="8382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Primeiros contatos com a Rede</a:t>
              </a:r>
            </a:p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Conexão discada, BBS, IRC</a:t>
              </a:r>
            </a:p>
            <a:p>
              <a:pPr marL="273050"/>
              <a:r>
                <a:rPr lang="pt-BR" sz="1400" b="1" dirty="0" err="1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E-mail</a:t>
              </a:r>
              <a:endParaRPr lang="pt-BR" sz="14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0" i="0" u="none" strike="noStrike" cap="none" normalizeH="0" baseline="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2" name="Pentágono 21"/>
            <p:cNvSpPr/>
            <p:nvPr/>
          </p:nvSpPr>
          <p:spPr bwMode="auto">
            <a:xfrm>
              <a:off x="457200" y="1752600"/>
              <a:ext cx="1447800" cy="838200"/>
            </a:xfrm>
            <a:prstGeom prst="homePlate">
              <a:avLst/>
            </a:prstGeom>
            <a:solidFill>
              <a:srgbClr val="990000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pt-BR" b="1" dirty="0" smtClean="0">
                  <a:solidFill>
                    <a:schemeClr val="bg1"/>
                  </a:solidFill>
                </a:rPr>
                <a:t/>
              </a:r>
              <a:br>
                <a:rPr lang="pt-BR" b="1" dirty="0" smtClean="0">
                  <a:solidFill>
                    <a:schemeClr val="bg1"/>
                  </a:solidFill>
                </a:rPr>
              </a:br>
              <a:r>
                <a:rPr lang="pt-BR" b="1" dirty="0" smtClean="0">
                  <a:solidFill>
                    <a:schemeClr val="bg1"/>
                  </a:solidFill>
                </a:rPr>
                <a:t>1995</a:t>
              </a:r>
              <a:r>
                <a:rPr lang="pt-BR" b="1" dirty="0">
                  <a:solidFill>
                    <a:schemeClr val="bg1"/>
                  </a:solidFill>
                </a:rPr>
                <a:t/>
              </a:r>
              <a:br>
                <a:rPr lang="pt-BR" b="1" dirty="0">
                  <a:solidFill>
                    <a:schemeClr val="bg1"/>
                  </a:solidFill>
                </a:rPr>
              </a:br>
              <a:r>
                <a:rPr lang="pt-BR" sz="1400" b="1" spc="-50" dirty="0">
                  <a:solidFill>
                    <a:schemeClr val="bg1"/>
                  </a:solidFill>
                </a:rPr>
                <a:t>Conexão</a:t>
              </a:r>
            </a:p>
            <a:p>
              <a:pPr algn="ctr">
                <a:defRPr/>
              </a:pP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838200" y="2209800"/>
            <a:ext cx="7162800" cy="838200"/>
            <a:chOff x="457200" y="1752600"/>
            <a:chExt cx="7162800" cy="838200"/>
          </a:xfrm>
        </p:grpSpPr>
        <p:sp>
          <p:nvSpPr>
            <p:cNvPr id="25" name="Retângulo 24"/>
            <p:cNvSpPr/>
            <p:nvPr/>
          </p:nvSpPr>
          <p:spPr bwMode="auto">
            <a:xfrm>
              <a:off x="1676400" y="1752600"/>
              <a:ext cx="5943600" cy="8382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Grandes Portais começam a se posicionar</a:t>
              </a:r>
            </a:p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Primeiros contatos com as marcas</a:t>
              </a:r>
            </a:p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Sem diálogo, comunicação de mão única</a:t>
              </a:r>
            </a:p>
          </p:txBody>
        </p:sp>
        <p:sp>
          <p:nvSpPr>
            <p:cNvPr id="26" name="Pentágono 25"/>
            <p:cNvSpPr/>
            <p:nvPr/>
          </p:nvSpPr>
          <p:spPr bwMode="auto">
            <a:xfrm>
              <a:off x="457200" y="1752600"/>
              <a:ext cx="1447800" cy="838200"/>
            </a:xfrm>
            <a:prstGeom prst="homePlate">
              <a:avLst/>
            </a:prstGeom>
            <a:solidFill>
              <a:srgbClr val="990000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pt-BR" b="1" dirty="0" smtClean="0">
                  <a:solidFill>
                    <a:schemeClr val="bg1"/>
                  </a:solidFill>
                </a:rPr>
                <a:t/>
              </a:r>
              <a:br>
                <a:rPr lang="pt-BR" b="1" dirty="0" smtClean="0">
                  <a:solidFill>
                    <a:schemeClr val="bg1"/>
                  </a:solidFill>
                </a:rPr>
              </a:br>
              <a:r>
                <a:rPr lang="pt-BR" b="1" dirty="0" smtClean="0">
                  <a:solidFill>
                    <a:schemeClr val="bg1"/>
                  </a:solidFill>
                </a:rPr>
                <a:t>1998</a:t>
              </a:r>
              <a:r>
                <a:rPr lang="pt-BR" b="1" dirty="0">
                  <a:solidFill>
                    <a:schemeClr val="bg1"/>
                  </a:solidFill>
                </a:rPr>
                <a:t/>
              </a:r>
              <a:br>
                <a:rPr lang="pt-BR" b="1" dirty="0">
                  <a:solidFill>
                    <a:schemeClr val="bg1"/>
                  </a:solidFill>
                </a:rPr>
              </a:br>
              <a:r>
                <a:rPr lang="pt-BR" sz="1200" b="1" spc="-50" dirty="0" smtClean="0">
                  <a:solidFill>
                    <a:schemeClr val="bg1"/>
                  </a:solidFill>
                </a:rPr>
                <a:t>Conhecimento</a:t>
              </a:r>
              <a:endParaRPr lang="pt-BR" b="1" spc="-5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838200" y="3276600"/>
            <a:ext cx="7162800" cy="838200"/>
            <a:chOff x="457200" y="1752600"/>
            <a:chExt cx="7162800" cy="838200"/>
          </a:xfrm>
        </p:grpSpPr>
        <p:sp>
          <p:nvSpPr>
            <p:cNvPr id="31" name="Retângulo 30"/>
            <p:cNvSpPr/>
            <p:nvPr/>
          </p:nvSpPr>
          <p:spPr bwMode="auto">
            <a:xfrm>
              <a:off x="1676400" y="1752600"/>
              <a:ext cx="5943600" cy="8382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O Poder da Escolha!</a:t>
              </a:r>
            </a:p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Seleção de conteúdo relevante</a:t>
              </a:r>
            </a:p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Batalha por alcançar o consumidor na busca</a:t>
              </a:r>
              <a:endParaRPr kumimoji="0" lang="pt-BR" sz="1800" b="0" i="0" u="none" strike="noStrike" cap="none" normalizeH="0" baseline="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2" name="Pentágono 31"/>
            <p:cNvSpPr/>
            <p:nvPr/>
          </p:nvSpPr>
          <p:spPr bwMode="auto">
            <a:xfrm>
              <a:off x="457200" y="1752600"/>
              <a:ext cx="1447800" cy="838200"/>
            </a:xfrm>
            <a:prstGeom prst="homePlate">
              <a:avLst/>
            </a:prstGeom>
            <a:solidFill>
              <a:srgbClr val="990000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pt-BR" b="1" dirty="0" smtClean="0">
                  <a:solidFill>
                    <a:schemeClr val="bg1"/>
                  </a:solidFill>
                </a:rPr>
                <a:t/>
              </a:r>
              <a:br>
                <a:rPr lang="pt-BR" b="1" dirty="0" smtClean="0">
                  <a:solidFill>
                    <a:schemeClr val="bg1"/>
                  </a:solidFill>
                </a:rPr>
              </a:br>
              <a:r>
                <a:rPr lang="pt-BR" b="1" dirty="0" smtClean="0">
                  <a:solidFill>
                    <a:schemeClr val="bg1"/>
                  </a:solidFill>
                </a:rPr>
                <a:t>2002</a:t>
              </a:r>
              <a:r>
                <a:rPr lang="pt-BR" b="1" dirty="0">
                  <a:solidFill>
                    <a:schemeClr val="bg1"/>
                  </a:solidFill>
                </a:rPr>
                <a:t/>
              </a:r>
              <a:br>
                <a:rPr lang="pt-BR" b="1" dirty="0">
                  <a:solidFill>
                    <a:schemeClr val="bg1"/>
                  </a:solidFill>
                </a:rPr>
              </a:br>
              <a:r>
                <a:rPr lang="pt-BR" sz="1400" b="1" spc="-50" dirty="0">
                  <a:solidFill>
                    <a:schemeClr val="bg1"/>
                  </a:solidFill>
                </a:rPr>
                <a:t>Busca</a:t>
              </a:r>
            </a:p>
            <a:p>
              <a:pPr algn="ctr">
                <a:defRPr/>
              </a:pP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upo 32"/>
          <p:cNvGrpSpPr/>
          <p:nvPr/>
        </p:nvGrpSpPr>
        <p:grpSpPr>
          <a:xfrm>
            <a:off x="838200" y="4267200"/>
            <a:ext cx="7162800" cy="838200"/>
            <a:chOff x="457200" y="1752600"/>
            <a:chExt cx="7162800" cy="838200"/>
          </a:xfrm>
        </p:grpSpPr>
        <p:sp>
          <p:nvSpPr>
            <p:cNvPr id="34" name="Retângulo 33"/>
            <p:cNvSpPr/>
            <p:nvPr/>
          </p:nvSpPr>
          <p:spPr bwMode="auto">
            <a:xfrm>
              <a:off x="1676400" y="1752600"/>
              <a:ext cx="5943600" cy="8382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Blogs e </a:t>
              </a:r>
              <a:r>
                <a:rPr lang="pt-BR" sz="1400" b="1" dirty="0" err="1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Fotologs</a:t>
              </a:r>
              <a:endParaRPr lang="pt-BR" sz="14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Álbuns de Imagens e Sites de Vídeo</a:t>
              </a:r>
            </a:p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Produza conteúdo, mostre para todo mundo!</a:t>
              </a:r>
              <a:endParaRPr kumimoji="0" lang="pt-BR" sz="1800" b="0" i="0" u="none" strike="noStrike" cap="none" normalizeH="0" baseline="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5" name="Pentágono 34"/>
            <p:cNvSpPr/>
            <p:nvPr/>
          </p:nvSpPr>
          <p:spPr bwMode="auto">
            <a:xfrm>
              <a:off x="457200" y="1752600"/>
              <a:ext cx="1447800" cy="838200"/>
            </a:xfrm>
            <a:prstGeom prst="homePlate">
              <a:avLst/>
            </a:prstGeom>
            <a:solidFill>
              <a:srgbClr val="990000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pt-BR" b="1" dirty="0" smtClean="0">
                  <a:solidFill>
                    <a:schemeClr val="bg1"/>
                  </a:solidFill>
                </a:rPr>
                <a:t/>
              </a:r>
              <a:br>
                <a:rPr lang="pt-BR" b="1" dirty="0" smtClean="0">
                  <a:solidFill>
                    <a:schemeClr val="bg1"/>
                  </a:solidFill>
                </a:rPr>
              </a:br>
              <a:r>
                <a:rPr lang="pt-BR" b="1" dirty="0" smtClean="0">
                  <a:solidFill>
                    <a:schemeClr val="bg1"/>
                  </a:solidFill>
                </a:rPr>
                <a:t>2005</a:t>
              </a:r>
              <a:r>
                <a:rPr lang="pt-BR" b="1" dirty="0">
                  <a:solidFill>
                    <a:schemeClr val="bg1"/>
                  </a:solidFill>
                </a:rPr>
                <a:t/>
              </a:r>
              <a:br>
                <a:rPr lang="pt-BR" b="1" dirty="0">
                  <a:solidFill>
                    <a:schemeClr val="bg1"/>
                  </a:solidFill>
                </a:rPr>
              </a:br>
              <a:r>
                <a:rPr lang="pt-BR" sz="1400" b="1" spc="-50" dirty="0">
                  <a:solidFill>
                    <a:schemeClr val="bg1"/>
                  </a:solidFill>
                </a:rPr>
                <a:t>Produção</a:t>
              </a:r>
              <a:endParaRPr lang="pt-BR" sz="1200" b="1" spc="-50" dirty="0">
                <a:solidFill>
                  <a:schemeClr val="bg1"/>
                </a:solidFill>
              </a:endParaRPr>
            </a:p>
            <a:p>
              <a:pPr algn="ctr">
                <a:defRPr/>
              </a:pPr>
              <a:endParaRPr lang="pt-B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838200" y="5257800"/>
            <a:ext cx="7162800" cy="838200"/>
            <a:chOff x="457200" y="1752600"/>
            <a:chExt cx="7162800" cy="838200"/>
          </a:xfrm>
        </p:grpSpPr>
        <p:sp>
          <p:nvSpPr>
            <p:cNvPr id="37" name="Retângulo 36"/>
            <p:cNvSpPr/>
            <p:nvPr/>
          </p:nvSpPr>
          <p:spPr bwMode="auto">
            <a:xfrm>
              <a:off x="1676400" y="1752600"/>
              <a:ext cx="5943600" cy="838200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Redes Sociais e troca de conteúdo e idéias</a:t>
              </a:r>
            </a:p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Conteúdo Colaborativo</a:t>
              </a:r>
            </a:p>
            <a:p>
              <a:pPr marL="273050"/>
              <a:r>
                <a:rPr lang="pt-BR" sz="1400" b="1" dirty="0" smtClean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Conhecimento Coletivo</a:t>
              </a:r>
              <a:endParaRPr kumimoji="0" lang="pt-BR" sz="1800" b="0" i="0" u="none" strike="noStrike" cap="none" normalizeH="0" baseline="0" dirty="0" smtClean="0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38" name="Pentágono 37"/>
            <p:cNvSpPr/>
            <p:nvPr/>
          </p:nvSpPr>
          <p:spPr bwMode="auto">
            <a:xfrm>
              <a:off x="457200" y="1752600"/>
              <a:ext cx="1447800" cy="838200"/>
            </a:xfrm>
            <a:prstGeom prst="homePlate">
              <a:avLst/>
            </a:prstGeom>
            <a:solidFill>
              <a:srgbClr val="990000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algn="ctr">
                <a:defRPr/>
              </a:pPr>
              <a:r>
                <a:rPr lang="pt-BR" b="1" dirty="0" smtClean="0">
                  <a:solidFill>
                    <a:schemeClr val="bg1"/>
                  </a:solidFill>
                </a:rPr>
                <a:t/>
              </a:r>
              <a:br>
                <a:rPr lang="pt-BR" b="1" dirty="0" smtClean="0">
                  <a:solidFill>
                    <a:schemeClr val="bg1"/>
                  </a:solidFill>
                </a:rPr>
              </a:br>
              <a:r>
                <a:rPr lang="pt-BR" b="1" dirty="0" smtClean="0">
                  <a:solidFill>
                    <a:schemeClr val="bg1"/>
                  </a:solidFill>
                </a:rPr>
                <a:t>2007</a:t>
              </a:r>
              <a:r>
                <a:rPr lang="pt-BR" b="1" dirty="0">
                  <a:solidFill>
                    <a:schemeClr val="bg1"/>
                  </a:solidFill>
                </a:rPr>
                <a:t/>
              </a:r>
              <a:br>
                <a:rPr lang="pt-BR" b="1" dirty="0">
                  <a:solidFill>
                    <a:schemeClr val="bg1"/>
                  </a:solidFill>
                </a:rPr>
              </a:br>
              <a:r>
                <a:rPr lang="pt-BR" sz="1400" b="1" spc="-50" dirty="0">
                  <a:solidFill>
                    <a:schemeClr val="bg1"/>
                  </a:solidFill>
                </a:rPr>
                <a:t>Colaboração</a:t>
              </a:r>
            </a:p>
            <a:p>
              <a:pPr algn="ctr">
                <a:defRPr/>
              </a:pPr>
              <a:endParaRPr lang="pt-BR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CaixaDeTexto 12"/>
          <p:cNvSpPr txBox="1">
            <a:spLocks noChangeArrowheads="1"/>
          </p:cNvSpPr>
          <p:nvPr/>
        </p:nvSpPr>
        <p:spPr bwMode="auto">
          <a:xfrm>
            <a:off x="152400" y="1258888"/>
            <a:ext cx="44887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b="1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Youtube</a:t>
            </a:r>
            <a:r>
              <a:rPr lang="pt-BR" sz="20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 “</a:t>
            </a:r>
            <a:r>
              <a:rPr lang="pt-BR" sz="2000" b="1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Branded</a:t>
            </a:r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2000" b="1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Channel</a:t>
            </a:r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”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52400" y="1906588"/>
            <a:ext cx="5715000" cy="373948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 </a:t>
            </a:r>
            <a:r>
              <a:rPr lang="pt-BR" sz="12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YouTube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permite que seus usuários assistam e compartilhem vídeos em formato digital.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Da espaço a comentários e votações nos vídeos, reforçando a relevância que cada vídeo representa na rede</a:t>
            </a:r>
            <a:b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Fatores </a:t>
            </a: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Relevantes:</a:t>
            </a:r>
            <a:endParaRPr lang="pt-BR" sz="12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</a:t>
            </a: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Vídeos 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virais para geração de </a:t>
            </a:r>
            <a:r>
              <a:rPr lang="pt-BR" sz="12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Buzz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</a:t>
            </a:r>
            <a:r>
              <a:rPr lang="pt-BR" sz="120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Branded</a:t>
            </a: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2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Channel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, mantendo contato constante com o consumidor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Traz feedback em tempo real de peças publicadas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Cria vínculo com o consumidor que pode ser assinante de seu canal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</a:t>
            </a: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Campanhas 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 participação dos usuários produzindo conteúdo</a:t>
            </a:r>
          </a:p>
          <a:p>
            <a:pPr>
              <a:lnSpc>
                <a:spcPct val="150000"/>
              </a:lnSpc>
              <a:defRPr/>
            </a:pPr>
            <a:endParaRPr lang="pt-BR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CaixaDeTexto 7"/>
          <p:cNvSpPr txBox="1">
            <a:spLocks noChangeArrowheads="1"/>
          </p:cNvSpPr>
          <p:nvPr/>
        </p:nvSpPr>
        <p:spPr bwMode="auto">
          <a:xfrm>
            <a:off x="6689725" y="3014663"/>
            <a:ext cx="1411288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050" dirty="0">
                <a:effectLst/>
              </a:rPr>
              <a:t>http://migre.me/3hX</a:t>
            </a:r>
          </a:p>
        </p:txBody>
      </p:sp>
      <p:pic>
        <p:nvPicPr>
          <p:cNvPr id="93186" name="Picture 2" descr="C:\Users\LeoPalagi\Desktop\PALESTRA - MIDIAS SOCIAIS E A PUBLICIDADE\montagem\destaques-youtube\E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2013" y="1338263"/>
            <a:ext cx="2957512" cy="161766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3187" name="Picture 3" descr="C:\Users\LeoPalagi\Desktop\PALESTRA - MIDIAS SOCIAIS E A PUBLICIDADE\montagem\destaques-youtube\AlcoolDrieçã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3429000"/>
            <a:ext cx="2844800" cy="1752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CaixaDeTexto 7"/>
          <p:cNvSpPr txBox="1">
            <a:spLocks noChangeArrowheads="1"/>
          </p:cNvSpPr>
          <p:nvPr/>
        </p:nvSpPr>
        <p:spPr bwMode="auto">
          <a:xfrm>
            <a:off x="6853238" y="5205413"/>
            <a:ext cx="1300162" cy="25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050" dirty="0">
                <a:effectLst/>
              </a:rPr>
              <a:t>http://migre.me/3i1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Canais mais utilizados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3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3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3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3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CaixaDeTexto 12"/>
          <p:cNvSpPr txBox="1">
            <a:spLocks noChangeArrowheads="1"/>
          </p:cNvSpPr>
          <p:nvPr/>
        </p:nvSpPr>
        <p:spPr bwMode="auto">
          <a:xfrm>
            <a:off x="152400" y="1258888"/>
            <a:ext cx="38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2000" b="1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Twitter</a:t>
            </a:r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 os “</a:t>
            </a:r>
            <a:r>
              <a:rPr lang="pt-BR" sz="2000" b="1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microblogs</a:t>
            </a:r>
            <a:r>
              <a:rPr lang="pt-BR" sz="20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”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52400" y="1724085"/>
            <a:ext cx="5029200" cy="886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Troca de informações ágil, com textos curtos (140 caracteres) de forma totalmente permissiva – somente quem decide “seguir” um perfil recebe textos dele.</a:t>
            </a:r>
          </a:p>
        </p:txBody>
      </p: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Canais mais utilizados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27659" name="Picture 11" descr="C:\Users\LeoPalagi\Documents\projetos\Palestras e Textos\Workshop-accor\tas-twite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1563469"/>
            <a:ext cx="3583964" cy="2036763"/>
          </a:xfrm>
          <a:prstGeom prst="rect">
            <a:avLst/>
          </a:prstGeom>
          <a:noFill/>
        </p:spPr>
      </p:pic>
      <p:sp>
        <p:nvSpPr>
          <p:cNvPr id="14" name="Retângulo 13"/>
          <p:cNvSpPr>
            <a:spLocks noChangeArrowheads="1"/>
          </p:cNvSpPr>
          <p:nvPr/>
        </p:nvSpPr>
        <p:spPr bwMode="auto">
          <a:xfrm>
            <a:off x="7239000" y="3544669"/>
            <a:ext cx="167385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05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http://migre.me/4FPL</a:t>
            </a:r>
            <a:endParaRPr lang="pt-BR" sz="105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5486400" y="43434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Patrocínio da perfil de </a:t>
            </a:r>
            <a:r>
              <a:rPr lang="pt-BR" sz="120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twitter</a:t>
            </a: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do jornalista, publicando marca no background e pagando por “</a:t>
            </a:r>
            <a:r>
              <a:rPr lang="pt-BR" sz="120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twitts</a:t>
            </a: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” do tema</a:t>
            </a:r>
            <a:endParaRPr lang="pt-BR" sz="12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410200" y="4114800"/>
            <a:ext cx="32752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Telefônica </a:t>
            </a:r>
            <a:r>
              <a:rPr lang="pt-BR" sz="1200" b="1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Speedy</a:t>
            </a: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para Trio </a:t>
            </a:r>
            <a:r>
              <a:rPr lang="pt-BR" sz="1200" b="1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Xtreme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152400" y="2778792"/>
            <a:ext cx="5029200" cy="1717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Casos Recentes:</a:t>
            </a:r>
            <a:b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Terceiro site mais visitado na rede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</a:t>
            </a:r>
            <a:r>
              <a:rPr lang="pt-BR" sz="1200" spc="-4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Índice de crescimento estimado em 1.382%, em fev. de 09</a:t>
            </a: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Uma das principais ferramentas nos eventos do Teerã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200" spc="-4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- O primeiro a noticiar a queda do Airbus no Rio Hudson (NY)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Movimento #</a:t>
            </a:r>
            <a:r>
              <a:rPr lang="pt-BR" sz="120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forasarney</a:t>
            </a:r>
            <a:endParaRPr lang="pt-BR" sz="1200" dirty="0" smtClean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52400" y="4694872"/>
            <a:ext cx="5029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Fatores Relevantes: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Une funcionalidades de Blog, Messenger e Notícias</a:t>
            </a:r>
            <a:b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1200" spc="-4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Relevância de informações pelo seu modelo de relacionamento</a:t>
            </a:r>
          </a:p>
          <a:p>
            <a:pPr>
              <a:lnSpc>
                <a:spcPct val="150000"/>
              </a:lnSpc>
              <a:defRPr/>
            </a:pPr>
            <a:r>
              <a:rPr lang="pt-BR" sz="1200" spc="-4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Permite que uma marca se relacione somente com interessados</a:t>
            </a:r>
          </a:p>
          <a:p>
            <a:pPr>
              <a:lnSpc>
                <a:spcPct val="150000"/>
              </a:lnSpc>
              <a:defRPr/>
            </a:pPr>
            <a:r>
              <a:rPr lang="pt-BR" sz="12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Cobertura de acontecimentos em tempo real</a:t>
            </a:r>
            <a:endParaRPr lang="pt-BR" sz="1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17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Canais mais </a:t>
            </a: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utilizados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37896" name="Picture 8" descr="C:\Users\LeoPalagi\Documents\projetos\Palestras e Textos\Workshop-accor\redes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7800"/>
            <a:ext cx="9172214" cy="4038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Ferramentas</a:t>
            </a:r>
          </a:p>
        </p:txBody>
      </p:sp>
      <p:pic>
        <p:nvPicPr>
          <p:cNvPr id="126978" name="Picture 2" descr="C:\Users\LeoPalagi\Documents\projetos\Palestras e Textos\PALESTRA - MIDIAS SOCIAIS E A PUBLICIDADE\montagem\imagens\quadro-de-sempr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003576"/>
            <a:ext cx="9144000" cy="1001397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CaixaDeTexto 11"/>
          <p:cNvSpPr txBox="1">
            <a:spLocks noChangeArrowheads="1"/>
          </p:cNvSpPr>
          <p:nvPr/>
        </p:nvSpPr>
        <p:spPr bwMode="auto">
          <a:xfrm>
            <a:off x="152400" y="1185208"/>
            <a:ext cx="8839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Criação de carro conceito com a colaboração do consumidor</a:t>
            </a:r>
            <a:endParaRPr lang="pt-BR" sz="16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Feito sob licença </a:t>
            </a:r>
            <a:r>
              <a:rPr lang="pt-BR" sz="160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creative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commons</a:t>
            </a:r>
            <a:endParaRPr lang="pt-BR" sz="16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Conta com ferramentas de discussão e armazenamento de idéias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spc="-6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Utiliza perfis de </a:t>
            </a:r>
            <a:r>
              <a:rPr lang="pt-BR" sz="1600" spc="-6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twitter</a:t>
            </a:r>
            <a:r>
              <a:rPr lang="pt-BR" sz="16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 </a:t>
            </a:r>
            <a:r>
              <a:rPr lang="pt-BR" sz="1600" spc="-6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posts</a:t>
            </a:r>
            <a:r>
              <a:rPr lang="pt-BR" sz="16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em outros blogs para gerar mídia espontânea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819400" y="3810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www.fiatmio.cc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130050" name="Picture 2" descr="C:\Users\LeoPalagi\Documents\projetos\Palestras e Textos\Workshop-accor\fiatmi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3483219"/>
            <a:ext cx="2514601" cy="1039197"/>
          </a:xfrm>
          <a:prstGeom prst="rect">
            <a:avLst/>
          </a:prstGeom>
          <a:noFill/>
        </p:spPr>
      </p:pic>
      <p:pic>
        <p:nvPicPr>
          <p:cNvPr id="130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4626219"/>
            <a:ext cx="1676400" cy="402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952508"/>
            <a:ext cx="4267200" cy="3186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CaixaDeTexto 11"/>
          <p:cNvSpPr txBox="1">
            <a:spLocks noChangeArrowheads="1"/>
          </p:cNvSpPr>
          <p:nvPr/>
        </p:nvSpPr>
        <p:spPr bwMode="auto">
          <a:xfrm>
            <a:off x="152400" y="1185208"/>
            <a:ext cx="8839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Entendimento de que ações em Mídias Sociais faziam parte de seu compromisso de manter canais de relacionamento com seus clientes</a:t>
            </a:r>
            <a:endParaRPr lang="pt-BR" sz="16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Lançamento de Produtos com base em idéias de consumidores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Identificou quais canais geram quais tipos de engajamento antes de entrar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819400" y="3810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Ações da Starbucks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1" y="3048000"/>
            <a:ext cx="3733800" cy="2529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76800" y="3036125"/>
            <a:ext cx="3830948" cy="2602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tângulo 10"/>
          <p:cNvSpPr/>
          <p:nvPr/>
        </p:nvSpPr>
        <p:spPr>
          <a:xfrm>
            <a:off x="1143000" y="5791200"/>
            <a:ext cx="182453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dirty="0" smtClean="0">
                <a:effectLst/>
              </a:rPr>
              <a:t>http://mystarbucksidea.com</a:t>
            </a:r>
            <a:endParaRPr lang="pt-BR" sz="1050" b="1" dirty="0">
              <a:effectLst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5951183" y="5791200"/>
            <a:ext cx="19736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dirty="0" smtClean="0">
                <a:effectLst/>
              </a:rPr>
              <a:t>http://facebook.com/starbucks</a:t>
            </a:r>
            <a:endParaRPr lang="pt-BR" sz="1050" b="1" dirty="0"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971800"/>
            <a:ext cx="4724400" cy="3212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/>
          <p:cNvSpPr txBox="1">
            <a:spLocks noChangeArrowheads="1"/>
          </p:cNvSpPr>
          <p:nvPr/>
        </p:nvSpPr>
        <p:spPr bwMode="auto">
          <a:xfrm>
            <a:off x="152400" y="1295400"/>
            <a:ext cx="8915400" cy="1569660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Rede Social Corporativa 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para equipe de Visual &amp; Merchandising da Alpargatas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Oferece recursos de suporte as operações do dia a dia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Conta com ferramentas de troca de informações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600" dirty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solidFill>
                  <a:schemeClr val="tx1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Apresenta Blog Corporativo de conteúdo diverso, focado aos promotores de venda</a:t>
            </a:r>
            <a:endParaRPr lang="pt-BR" sz="1600" dirty="0">
              <a:solidFill>
                <a:schemeClr val="tx1"/>
              </a:solidFill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819400" y="3810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Alpargatas | </a:t>
            </a:r>
            <a:r>
              <a:rPr lang="pt-BR" sz="2400" b="1" cap="small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VMEsportivos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819400" y="3810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Diário Lance | Lance </a:t>
            </a:r>
            <a:r>
              <a:rPr lang="pt-BR" sz="2400" b="1" cap="small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Activo</a:t>
            </a: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2.0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276600"/>
            <a:ext cx="3969475" cy="283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04800" y="1219200"/>
            <a:ext cx="77724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A primeira rede social de futebol do Brasil 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Encomendado </a:t>
            </a: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pelo Diário Lance! para o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Lancenet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Nasce com um conjunto de ferramentas experimentais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Acompanhamento diário do feedback dos usuários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Lançamento de novas ferramentas de acordo com demandas da rede</a:t>
            </a:r>
          </a:p>
        </p:txBody>
      </p:sp>
      <p:sp>
        <p:nvSpPr>
          <p:cNvPr id="17" name="CaixaDeTexto 11"/>
          <p:cNvSpPr txBox="1">
            <a:spLocks noChangeArrowheads="1"/>
          </p:cNvSpPr>
          <p:nvPr/>
        </p:nvSpPr>
        <p:spPr bwMode="auto">
          <a:xfrm>
            <a:off x="4724400" y="3429000"/>
            <a:ext cx="44196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1.000.000 visitas/mês (</a:t>
            </a:r>
            <a:r>
              <a:rPr lang="pt-BR" sz="1200" b="1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aprox</a:t>
            </a: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pt-BR" sz="12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3.000.000 </a:t>
            </a: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de </a:t>
            </a:r>
            <a:r>
              <a:rPr lang="pt-BR" sz="1200" b="1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pageviews</a:t>
            </a: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/mês (</a:t>
            </a:r>
            <a:r>
              <a:rPr lang="pt-BR" sz="1200" b="1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aprox</a:t>
            </a: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pt-BR" sz="12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90.000 </a:t>
            </a:r>
            <a:r>
              <a:rPr lang="pt-BR" sz="1200" b="1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pageviews</a:t>
            </a: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em Blogs de usuários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200" b="1" spc="-6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200" b="1" spc="-6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Posts</a:t>
            </a:r>
            <a:r>
              <a:rPr lang="pt-BR" sz="1200" b="1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chegam a 120+ comentários em poucos dias</a:t>
            </a:r>
            <a:endParaRPr lang="pt-BR" sz="1200" b="1" spc="-6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Mais de 500.000 visitante </a:t>
            </a:r>
            <a:r>
              <a:rPr lang="pt-BR" sz="1200" b="1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únicos/mês </a:t>
            </a:r>
            <a:endParaRPr lang="pt-BR" sz="1200" b="1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CaixaDeTexto 7"/>
          <p:cNvSpPr txBox="1">
            <a:spLocks noChangeArrowheads="1"/>
          </p:cNvSpPr>
          <p:nvPr/>
        </p:nvSpPr>
        <p:spPr bwMode="auto">
          <a:xfrm>
            <a:off x="7162800" y="4953000"/>
            <a:ext cx="174438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pt-BR" sz="1050" dirty="0" smtClean="0">
                <a:effectLst/>
              </a:rPr>
              <a:t>Métricas Google </a:t>
            </a:r>
            <a:r>
              <a:rPr lang="pt-BR" sz="1050" dirty="0" err="1" smtClean="0">
                <a:effectLst/>
              </a:rPr>
              <a:t>Analytics</a:t>
            </a:r>
            <a:endParaRPr lang="pt-BR" sz="1050" dirty="0">
              <a:effectLst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8"/>
          <p:cNvSpPr txBox="1">
            <a:spLocks noChangeArrowheads="1"/>
          </p:cNvSpPr>
          <p:nvPr/>
        </p:nvSpPr>
        <p:spPr bwMode="auto">
          <a:xfrm>
            <a:off x="2819400" y="3810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Diário Lance | Lance </a:t>
            </a:r>
            <a:r>
              <a:rPr lang="pt-BR" sz="2400" b="1" cap="small" dirty="0" err="1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Activo</a:t>
            </a: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2.0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8" name="Picture 6" descr="C:\Users\LeoPalagi\Documents\projetos\Palestras e Textos\EDTED\apresentação\material\imagens\lanceActivo\0fla231_pag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0" y="2455507"/>
            <a:ext cx="2667000" cy="359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7" descr="C:\Users\LeoPalagi\Documents\projetos\Palestras e Textos\EDTED\apresentação\material\imagens\lanceActivo\jornal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8124" y="4038600"/>
            <a:ext cx="1855431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" descr="C:\Users\LeoPalagi\Documents\projetos\Palestras e Textos\EDTED\apresentação\material\imagens\lanceActivo\fanni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971800"/>
            <a:ext cx="399773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CaixaDeTexto 6"/>
          <p:cNvSpPr txBox="1">
            <a:spLocks noChangeArrowheads="1"/>
          </p:cNvSpPr>
          <p:nvPr/>
        </p:nvSpPr>
        <p:spPr bwMode="auto">
          <a:xfrm>
            <a:off x="152400" y="1219200"/>
            <a:ext cx="7772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Tornou-se uma das maiores redes de blogs especializados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Faz acompanhamento diário do conteúdo gerado pelo usuário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Entrega conteúdo de blogs em seções do Diário Lance e do Lancenet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pt-BR" sz="1600" spc="-5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Levou </a:t>
            </a:r>
            <a:r>
              <a:rPr lang="pt-BR" sz="1600" spc="-50" dirty="0" err="1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blogueiros</a:t>
            </a:r>
            <a:r>
              <a:rPr lang="pt-BR" sz="1600" spc="-5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da rede para veículos impressos do Grupo</a:t>
            </a:r>
          </a:p>
        </p:txBody>
      </p:sp>
      <p:sp>
        <p:nvSpPr>
          <p:cNvPr id="29" name="Retângulo 28"/>
          <p:cNvSpPr/>
          <p:nvPr/>
        </p:nvSpPr>
        <p:spPr>
          <a:xfrm>
            <a:off x="838200" y="5562600"/>
            <a:ext cx="296106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050" dirty="0" err="1" smtClean="0">
                <a:effectLst/>
              </a:rPr>
              <a:t>Blogueira</a:t>
            </a:r>
            <a:r>
              <a:rPr lang="pt-BR" sz="1050" dirty="0" smtClean="0">
                <a:effectLst/>
              </a:rPr>
              <a:t> do Lance </a:t>
            </a:r>
            <a:r>
              <a:rPr lang="pt-BR" sz="1050" dirty="0" err="1" smtClean="0">
                <a:effectLst/>
              </a:rPr>
              <a:t>Activo</a:t>
            </a:r>
            <a:r>
              <a:rPr lang="pt-BR" sz="1050" dirty="0" smtClean="0">
                <a:effectLst/>
              </a:rPr>
              <a:t> se tornou colunista </a:t>
            </a:r>
          </a:p>
          <a:p>
            <a:pPr algn="ctr"/>
            <a:r>
              <a:rPr lang="pt-BR" sz="1050" dirty="0" smtClean="0">
                <a:effectLst/>
              </a:rPr>
              <a:t>da Revista FUT!</a:t>
            </a:r>
            <a:r>
              <a:rPr lang="pt-BR" sz="1050" b="1" dirty="0" smtClean="0">
                <a:effectLst/>
              </a:rPr>
              <a:t> http</a:t>
            </a:r>
            <a:r>
              <a:rPr lang="pt-BR" sz="1050" b="1" dirty="0">
                <a:effectLst/>
              </a:rPr>
              <a:t>://migre.me/4GIy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CaixaDeTexto 11"/>
          <p:cNvSpPr txBox="1">
            <a:spLocks noChangeArrowheads="1"/>
          </p:cNvSpPr>
          <p:nvPr/>
        </p:nvSpPr>
        <p:spPr bwMode="auto">
          <a:xfrm>
            <a:off x="228600" y="1066800"/>
            <a:ext cx="861060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4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Ouça! Sinta quais as carências de seu público.</a:t>
            </a:r>
            <a:endParaRPr lang="pt-BR" sz="14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4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Identifique quem é, onde ele está e como se relaciona nesta mídia</a:t>
            </a:r>
            <a:endParaRPr lang="pt-BR" sz="14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Participe (sem interferir) das discussões e entenda como agir a partir daí.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spc="-6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4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Comece a semear informações, deixando claro quem é você e o que quer.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Inicie um diálogo claro, trocando informação. É um diálogo. Ouça!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Faça com que falem de você. Dê recursos para que façam isso.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Mantenha continuidade do relacionamento. Não abandone as pessoas que engajou.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Ofereça experiências que serão comentadas no futuro.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Meça os resultados de maneira segmentada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1400" spc="-6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Fique atento! O mercado muda, as tecnologias mudam e você terá que mudar.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819400" y="381000"/>
            <a:ext cx="6172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Dicas finais</a:t>
            </a:r>
            <a:endParaRPr lang="pt-BR" sz="2400" b="1" cap="small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10" name="Picture 8" descr="C:\Users\LeoPalagi\Documents\projetos\Palestras e Textos\Workshop-accor\pessoainh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370696"/>
            <a:ext cx="9144000" cy="189186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aixaDeTexto 17"/>
          <p:cNvSpPr txBox="1">
            <a:spLocks noChangeArrowheads="1"/>
          </p:cNvSpPr>
          <p:nvPr/>
        </p:nvSpPr>
        <p:spPr bwMode="auto">
          <a:xfrm>
            <a:off x="1066800" y="2262917"/>
            <a:ext cx="73152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"</a:t>
            </a:r>
            <a:r>
              <a:rPr lang="pt-BR" sz="2000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Web 2.0 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é a mudança para uma internet como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plataforma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, e um entendimento das regras para obter sucesso nesta nova plataforma. Entre outras, a regra mais importante é desenvolver aplicativos que aproveitem os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efeitos de rede 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para se tornarem melhores quanto mais são usados pelas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pessoas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, aproveitando a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inteligência coletiva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"</a:t>
            </a:r>
          </a:p>
        </p:txBody>
      </p:sp>
      <p:sp>
        <p:nvSpPr>
          <p:cNvPr id="6147" name="Rectangle 5"/>
          <p:cNvSpPr>
            <a:spLocks noChangeArrowheads="1"/>
          </p:cNvSpPr>
          <p:nvPr/>
        </p:nvSpPr>
        <p:spPr bwMode="auto">
          <a:xfrm>
            <a:off x="6553200" y="4434278"/>
            <a:ext cx="219456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pt-BR" sz="1200" b="1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Tim</a:t>
            </a: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200" b="1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O'Reilly</a:t>
            </a:r>
            <a:r>
              <a:rPr lang="pt-BR" sz="12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- 2004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Conceitos de Mídias Sociais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8133" name="CaixaDeTexto 5"/>
          <p:cNvSpPr txBox="1">
            <a:spLocks noChangeArrowheads="1"/>
          </p:cNvSpPr>
          <p:nvPr/>
        </p:nvSpPr>
        <p:spPr bwMode="auto">
          <a:xfrm>
            <a:off x="6096000" y="6059488"/>
            <a:ext cx="274145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3600" b="1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Obrigado!</a:t>
            </a:r>
          </a:p>
        </p:txBody>
      </p:sp>
      <p:pic>
        <p:nvPicPr>
          <p:cNvPr id="48134" name="Picture 8" descr="C:\Users\LeoPalagi\Documents\projetos\Palestras e Textos\anhembi-morumbi\mead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0"/>
            <a:ext cx="7772400" cy="603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3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Conceitos de Mídias Sociais</a:t>
            </a:r>
          </a:p>
        </p:txBody>
      </p:sp>
      <p:sp>
        <p:nvSpPr>
          <p:cNvPr id="5" name="CaixaDeTexto 17"/>
          <p:cNvSpPr txBox="1">
            <a:spLocks noChangeArrowheads="1"/>
          </p:cNvSpPr>
          <p:nvPr/>
        </p:nvSpPr>
        <p:spPr bwMode="auto">
          <a:xfrm>
            <a:off x="685800" y="2209800"/>
            <a:ext cx="7772400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Mídias Sociais 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abrangem diversas atividades que integram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tecnologia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, interação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social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 a construção de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palavras, fotos, vídeos e áudios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. Esta interação e a maneira na qual a informação é apresentada dependem nas várias perspectivas da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pessoa</a:t>
            </a:r>
            <a:r>
              <a:rPr lang="pt-BR" sz="14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que compartilhou o conteúdo, visto que este é parte de sua história e entendimento de mundo.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0" y="4295775"/>
            <a:ext cx="20574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 eaLnBrk="0" hangingPunct="0"/>
            <a:r>
              <a:rPr lang="pt-BR" sz="1200" b="1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Wikipedia</a:t>
            </a:r>
            <a:r>
              <a:rPr lang="pt-BR" sz="12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Conceitos de Mídias Sociais</a:t>
            </a:r>
          </a:p>
        </p:txBody>
      </p:sp>
      <p:pic>
        <p:nvPicPr>
          <p:cNvPr id="7171" name="Picture 6" descr="C:\Users\LeoPalagi\Desktop\PALESTRA - MIDIAS SOCIAIS E A PUBLICIDADE\montagem\imagens\imagens_leo\Learning_Collaborativ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066800"/>
            <a:ext cx="8229600" cy="519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tângulo 8"/>
          <p:cNvSpPr/>
          <p:nvPr/>
        </p:nvSpPr>
        <p:spPr bwMode="auto">
          <a:xfrm>
            <a:off x="0" y="1600200"/>
            <a:ext cx="7772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Milhões de pessoas conectadas à internet</a:t>
            </a:r>
          </a:p>
        </p:txBody>
      </p:sp>
      <p:sp>
        <p:nvSpPr>
          <p:cNvPr id="10" name="Retângulo 9"/>
          <p:cNvSpPr/>
          <p:nvPr/>
        </p:nvSpPr>
        <p:spPr bwMode="auto">
          <a:xfrm>
            <a:off x="0" y="2514600"/>
            <a:ext cx="7772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Criando sua representação na web através de perfis em redes</a:t>
            </a:r>
          </a:p>
        </p:txBody>
      </p:sp>
      <p:sp>
        <p:nvSpPr>
          <p:cNvPr id="13" name="Retângulo 12"/>
          <p:cNvSpPr/>
          <p:nvPr/>
        </p:nvSpPr>
        <p:spPr bwMode="auto">
          <a:xfrm>
            <a:off x="0" y="3429000"/>
            <a:ext cx="7772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Produzindo, divulgando, comentando e trocando informação</a:t>
            </a:r>
          </a:p>
        </p:txBody>
      </p:sp>
      <p:sp>
        <p:nvSpPr>
          <p:cNvPr id="8" name="Retângulo 7"/>
          <p:cNvSpPr/>
          <p:nvPr/>
        </p:nvSpPr>
        <p:spPr bwMode="auto">
          <a:xfrm>
            <a:off x="0" y="4343400"/>
            <a:ext cx="77724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Na forma de textos, fotos, vídeos, áudios, músicas... </a:t>
            </a:r>
            <a:endParaRPr lang="pt-BR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Conceitos de Mídias Sociais</a:t>
            </a:r>
          </a:p>
        </p:txBody>
      </p:sp>
      <p:pic>
        <p:nvPicPr>
          <p:cNvPr id="9219" name="Picture 6" descr="C:\Users\LeoPalagi\Desktop\PALESTRA - MIDIAS SOCIAIS E A PUBLICIDADE\montagem\imagens\imagens_leo\3258090062_a0dec1bfba_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66800"/>
            <a:ext cx="91440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tângulo 21"/>
          <p:cNvSpPr/>
          <p:nvPr/>
        </p:nvSpPr>
        <p:spPr bwMode="auto">
          <a:xfrm>
            <a:off x="0" y="1676400"/>
            <a:ext cx="80772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Diversas ferramentas </a:t>
            </a:r>
            <a:r>
              <a:rPr lang="pt-BR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de fácil acesso e operação</a:t>
            </a:r>
          </a:p>
        </p:txBody>
      </p:sp>
      <p:sp>
        <p:nvSpPr>
          <p:cNvPr id="23" name="Retângulo 22"/>
          <p:cNvSpPr/>
          <p:nvPr/>
        </p:nvSpPr>
        <p:spPr bwMode="auto">
          <a:xfrm>
            <a:off x="0" y="2590800"/>
            <a:ext cx="80772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Disponíveis gratuitamente, trocando informações entre si</a:t>
            </a:r>
            <a:endParaRPr lang="pt-BR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Retângulo 23"/>
          <p:cNvSpPr/>
          <p:nvPr/>
        </p:nvSpPr>
        <p:spPr bwMode="auto">
          <a:xfrm>
            <a:off x="0" y="3505200"/>
            <a:ext cx="80772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Criando um universo que facilita a colaboração mútua</a:t>
            </a:r>
            <a:endParaRPr lang="pt-BR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/>
          <p:cNvSpPr/>
          <p:nvPr/>
        </p:nvSpPr>
        <p:spPr bwMode="auto">
          <a:xfrm>
            <a:off x="0" y="4419600"/>
            <a:ext cx="8077200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pt-BR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Dispensa conhecimento técnico para operação das ferramentas</a:t>
            </a:r>
            <a:endParaRPr lang="pt-BR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Conceitos de Mídias Sociais</a:t>
            </a:r>
          </a:p>
        </p:txBody>
      </p:sp>
      <p:pic>
        <p:nvPicPr>
          <p:cNvPr id="14" name="Picture 7" descr="C:\Users\LeoPalagi\Desktop\PALESTRA - MIDIAS SOCIAIS E A PUBLICIDADE\montagem\imagens\imagens_leo\DMM62206HF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83413" y="1371600"/>
            <a:ext cx="1474787" cy="2210023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6" descr="C:\Users\LeoPalagi\Desktop\PALESTRA - MIDIAS SOCIAIS E A PUBLICIDADE\montagem\imagens\imagens_leo\kids-growth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0" y="3940343"/>
            <a:ext cx="1752600" cy="2155657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0245" name="CaixaDeTexto 5"/>
          <p:cNvSpPr txBox="1">
            <a:spLocks noChangeArrowheads="1"/>
          </p:cNvSpPr>
          <p:nvPr/>
        </p:nvSpPr>
        <p:spPr bwMode="auto">
          <a:xfrm>
            <a:off x="228600" y="1524000"/>
            <a:ext cx="6553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O consumidor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fala</a:t>
            </a: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sobre seus </a:t>
            </a:r>
            <a:r>
              <a:rPr lang="pt-BR" b="1" dirty="0" smtClean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interesses</a:t>
            </a:r>
            <a:endParaRPr lang="pt-BR" sz="16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246" name="CaixaDeTexto 5"/>
          <p:cNvSpPr txBox="1">
            <a:spLocks noChangeArrowheads="1"/>
          </p:cNvSpPr>
          <p:nvPr/>
        </p:nvSpPr>
        <p:spPr bwMode="auto">
          <a:xfrm>
            <a:off x="228600" y="2084696"/>
            <a:ext cx="62484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Produtos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e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serviços</a:t>
            </a:r>
            <a:r>
              <a:rPr lang="pt-BR" sz="1600" dirty="0" smtClean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são alguns dos interesses de que ele fala</a:t>
            </a:r>
            <a:endParaRPr lang="pt-BR" sz="16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247" name="CaixaDeTexto 5"/>
          <p:cNvSpPr txBox="1">
            <a:spLocks noChangeArrowheads="1"/>
          </p:cNvSpPr>
          <p:nvPr/>
        </p:nvSpPr>
        <p:spPr bwMode="auto">
          <a:xfrm>
            <a:off x="228600" y="3643952"/>
            <a:ext cx="55626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Por estarem em meios eletrônicos, estas mídias são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extremamente mensuráveis</a:t>
            </a:r>
          </a:p>
        </p:txBody>
      </p:sp>
      <p:sp>
        <p:nvSpPr>
          <p:cNvPr id="10248" name="CaixaDeTexto 5"/>
          <p:cNvSpPr txBox="1">
            <a:spLocks noChangeArrowheads="1"/>
          </p:cNvSpPr>
          <p:nvPr/>
        </p:nvSpPr>
        <p:spPr bwMode="auto">
          <a:xfrm>
            <a:off x="228600" y="4419600"/>
            <a:ext cx="62484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Alcançando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níveis de segmentação </a:t>
            </a: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sem limites, ampliando as chances de conversar diretamente com o </a:t>
            </a:r>
            <a:r>
              <a:rPr lang="pt-BR" sz="1600" dirty="0" err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target</a:t>
            </a:r>
            <a:endParaRPr lang="pt-BR" sz="1600" dirty="0">
              <a:effectLst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CaixaDeTexto 5"/>
          <p:cNvSpPr txBox="1">
            <a:spLocks noChangeArrowheads="1"/>
          </p:cNvSpPr>
          <p:nvPr/>
        </p:nvSpPr>
        <p:spPr bwMode="auto">
          <a:xfrm>
            <a:off x="234288" y="2876264"/>
            <a:ext cx="65532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Isso permite que estas mídias sejam aproveitadas para </a:t>
            </a:r>
            <a:r>
              <a:rPr lang="pt-BR" b="1" dirty="0">
                <a:solidFill>
                  <a:srgbClr val="C00000"/>
                </a:solidFill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diálogo</a:t>
            </a:r>
            <a:r>
              <a:rPr lang="pt-BR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pt-BR" sz="1600" dirty="0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com seu consumidor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10246" grpId="0"/>
      <p:bldP spid="10247" grpId="0"/>
      <p:bldP spid="1024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Text Box 8"/>
          <p:cNvSpPr txBox="1">
            <a:spLocks noChangeArrowheads="1"/>
          </p:cNvSpPr>
          <p:nvPr/>
        </p:nvSpPr>
        <p:spPr bwMode="auto">
          <a:xfrm>
            <a:off x="4419600" y="381000"/>
            <a:ext cx="45720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  <a:defRPr/>
            </a:pPr>
            <a:r>
              <a:rPr lang="pt-BR" sz="2400" b="1" cap="small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Conceitos de Mídias Sociais</a:t>
            </a:r>
          </a:p>
        </p:txBody>
      </p:sp>
      <p:sp>
        <p:nvSpPr>
          <p:cNvPr id="11267" name="CaixaDeTexto 5"/>
          <p:cNvSpPr txBox="1">
            <a:spLocks noChangeArrowheads="1"/>
          </p:cNvSpPr>
          <p:nvPr/>
        </p:nvSpPr>
        <p:spPr bwMode="auto">
          <a:xfrm>
            <a:off x="228600" y="1295400"/>
            <a:ext cx="355123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600" b="1">
                <a:effectLst/>
                <a:latin typeface="Verdana" pitchFamily="34" charset="0"/>
                <a:ea typeface="Verdana" pitchFamily="34" charset="0"/>
                <a:cs typeface="Verdana" pitchFamily="34" charset="0"/>
              </a:rPr>
              <a:t>Conhecendo algumas mídias:</a:t>
            </a:r>
          </a:p>
        </p:txBody>
      </p:sp>
      <p:grpSp>
        <p:nvGrpSpPr>
          <p:cNvPr id="2" name="Grupo 39"/>
          <p:cNvGrpSpPr>
            <a:grpSpLocks/>
          </p:cNvGrpSpPr>
          <p:nvPr/>
        </p:nvGrpSpPr>
        <p:grpSpPr bwMode="auto">
          <a:xfrm>
            <a:off x="-381000" y="1828800"/>
            <a:ext cx="10287000" cy="838200"/>
            <a:chOff x="-381000" y="1828800"/>
            <a:chExt cx="10287000" cy="838200"/>
          </a:xfrm>
        </p:grpSpPr>
        <p:sp>
          <p:nvSpPr>
            <p:cNvPr id="26" name="Retângulo 25"/>
            <p:cNvSpPr/>
            <p:nvPr/>
          </p:nvSpPr>
          <p:spPr bwMode="auto">
            <a:xfrm>
              <a:off x="-381000" y="1828800"/>
              <a:ext cx="10287000" cy="838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pt-BR"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294" name="CaixaDeTexto 7"/>
            <p:cNvSpPr txBox="1">
              <a:spLocks noChangeArrowheads="1"/>
            </p:cNvSpPr>
            <p:nvPr/>
          </p:nvSpPr>
          <p:spPr bwMode="auto">
            <a:xfrm>
              <a:off x="165476" y="1993232"/>
              <a:ext cx="243840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1400" b="1" dirty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Redes Sociais</a:t>
              </a:r>
            </a:p>
          </p:txBody>
        </p:sp>
        <p:pic>
          <p:nvPicPr>
            <p:cNvPr id="11295" name="Picture 2" descr="C:\Users\LeoPalagi\Desktop\PALESTRA - MIDIAS SOCIAIS E A PUBLICIDADE\montagem\logosRS\facebook-logo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93743" y="2052273"/>
              <a:ext cx="1092657" cy="4108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96" name="Picture 3" descr="C:\Users\LeoPalagi\Desktop\PALESTRA - MIDIAS SOCIAIS E A PUBLICIDADE\montagem\logosRS\lanceActivo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35579" y="2133287"/>
              <a:ext cx="1551221" cy="2487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97" name="Picture 4" descr="C:\Users\LeoPalagi\Desktop\PALESTRA - MIDIAS SOCIAIS E A PUBLICIDADE\montagem\logosRS\linked-in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71800" y="2048340"/>
              <a:ext cx="1085589" cy="4662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98" name="Picture 6" descr="C:\Users\LeoPalagi\Desktop\PALESTRA - MIDIAS SOCIAIS E A PUBLICIDADE\montagem\logosRS\orkut_logo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865076" y="2088054"/>
              <a:ext cx="916724" cy="339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99" name="CaixaDeTexto 21"/>
            <p:cNvSpPr txBox="1">
              <a:spLocks noChangeArrowheads="1"/>
            </p:cNvSpPr>
            <p:nvPr/>
          </p:nvSpPr>
          <p:spPr bwMode="auto">
            <a:xfrm>
              <a:off x="-151356" y="2273968"/>
              <a:ext cx="3427956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pt-BR" sz="1100" b="1" dirty="0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Foco na Interação entre pessoas</a:t>
              </a:r>
            </a:p>
          </p:txBody>
        </p:sp>
      </p:grpSp>
      <p:grpSp>
        <p:nvGrpSpPr>
          <p:cNvPr id="3" name="Grupo 40"/>
          <p:cNvGrpSpPr>
            <a:grpSpLocks/>
          </p:cNvGrpSpPr>
          <p:nvPr/>
        </p:nvGrpSpPr>
        <p:grpSpPr bwMode="auto">
          <a:xfrm>
            <a:off x="-381000" y="2882900"/>
            <a:ext cx="10287000" cy="914400"/>
            <a:chOff x="-381000" y="2883568"/>
            <a:chExt cx="10287000" cy="914104"/>
          </a:xfrm>
        </p:grpSpPr>
        <p:sp>
          <p:nvSpPr>
            <p:cNvPr id="30" name="Retângulo 29"/>
            <p:cNvSpPr/>
            <p:nvPr/>
          </p:nvSpPr>
          <p:spPr bwMode="auto">
            <a:xfrm>
              <a:off x="-381000" y="2883568"/>
              <a:ext cx="10287000" cy="91410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pt-BR"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286" name="CaixaDeTexto 14"/>
            <p:cNvSpPr txBox="1">
              <a:spLocks noChangeArrowheads="1"/>
            </p:cNvSpPr>
            <p:nvPr/>
          </p:nvSpPr>
          <p:spPr bwMode="auto">
            <a:xfrm>
              <a:off x="200528" y="3035968"/>
              <a:ext cx="2442575" cy="3076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pt-BR" sz="14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Produção de Conteúdo</a:t>
              </a:r>
            </a:p>
          </p:txBody>
        </p:sp>
        <p:pic>
          <p:nvPicPr>
            <p:cNvPr id="11287" name="Picture 8" descr="C:\Users\LeoPalagi\Desktop\PALESTRA - MIDIAS SOCIAIS E A PUBLICIDADE\montagem\logos-Conteúdo\blogger_logo.pn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823288" y="3026573"/>
              <a:ext cx="577512" cy="574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8" name="Picture 9" descr="C:\Users\LeoPalagi\Desktop\PALESTRA - MIDIAS SOCIAIS E A PUBLICIDADE\montagem\logos-Conteúdo\flickr-logo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781809" y="3094422"/>
              <a:ext cx="1019142" cy="398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9" name="Picture 11" descr="C:\Users\LeoPalagi\Desktop\PALESTRA - MIDIAS SOCIAIS E A PUBLICIDADE\montagem\logos-Conteúdo\fotolog_logo.jp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095625" y="3168634"/>
              <a:ext cx="1247776" cy="3091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90" name="Picture 12" descr="C:\Users\LeoPalagi\Desktop\PALESTRA - MIDIAS SOCIAIS E A PUBLICIDADE\montagem\logos-Conteúdo\youtube-logo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4572000" y="3026573"/>
              <a:ext cx="838200" cy="592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91" name="CaixaDeTexto 21"/>
            <p:cNvSpPr txBox="1">
              <a:spLocks noChangeArrowheads="1"/>
            </p:cNvSpPr>
            <p:nvPr/>
          </p:nvSpPr>
          <p:spPr bwMode="auto">
            <a:xfrm>
              <a:off x="216568" y="3340768"/>
              <a:ext cx="4342356" cy="4307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11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Foco na produção de conteúdo </a:t>
              </a:r>
              <a:br>
                <a:rPr lang="pt-BR" sz="11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pt-BR" sz="11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colaborativo</a:t>
              </a:r>
            </a:p>
          </p:txBody>
        </p:sp>
        <p:pic>
          <p:nvPicPr>
            <p:cNvPr id="11292" name="Picture 13" descr="C:\Users\LeoPalagi\Desktop\PALESTRA - MIDIAS SOCIAIS E A PUBLICIDADE\montagem\logos-Conteúdo\2264257197_4e3105e734_m.jpg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001000" y="3035968"/>
              <a:ext cx="6858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o 41"/>
          <p:cNvGrpSpPr>
            <a:grpSpLocks/>
          </p:cNvGrpSpPr>
          <p:nvPr/>
        </p:nvGrpSpPr>
        <p:grpSpPr bwMode="auto">
          <a:xfrm>
            <a:off x="-381000" y="4002088"/>
            <a:ext cx="10287000" cy="950912"/>
            <a:chOff x="-381000" y="4002504"/>
            <a:chExt cx="10287000" cy="950496"/>
          </a:xfrm>
        </p:grpSpPr>
        <p:sp>
          <p:nvSpPr>
            <p:cNvPr id="31" name="Retângulo 30"/>
            <p:cNvSpPr/>
            <p:nvPr/>
          </p:nvSpPr>
          <p:spPr bwMode="auto">
            <a:xfrm>
              <a:off x="-381000" y="4002504"/>
              <a:ext cx="10287000" cy="95049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pt-BR"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279" name="CaixaDeTexto 14"/>
            <p:cNvSpPr txBox="1">
              <a:spLocks noChangeArrowheads="1"/>
            </p:cNvSpPr>
            <p:nvPr/>
          </p:nvSpPr>
          <p:spPr bwMode="auto">
            <a:xfrm>
              <a:off x="155532" y="4154904"/>
              <a:ext cx="3121068" cy="30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pt-BR" sz="14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Agregadores e Indexadores</a:t>
              </a:r>
            </a:p>
          </p:txBody>
        </p:sp>
        <p:pic>
          <p:nvPicPr>
            <p:cNvPr id="11280" name="Picture 2" descr="C:\Users\LeoPalagi\Desktop\PALESTRA - MIDIAS SOCIAIS E A PUBLICIDADE\montagem\logos-agregadores\digg-logo-heart-lg.jpg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352800" y="4078704"/>
              <a:ext cx="875979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1" name="Picture 3" descr="C:\Users\LeoPalagi\Desktop\PALESTRA - MIDIAS SOCIAIS E A PUBLICIDADE\montagem\logos-agregadores\igoogle-logo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6276480" y="4154904"/>
              <a:ext cx="1559171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82" name="Picture 5" descr="C:\Users\LeoPalagi\Desktop\PALESTRA - MIDIAS SOCIAIS E A PUBLICIDADE\montagem\logos-agregadores\bb_logo_300x93.jp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4463720" y="4154904"/>
              <a:ext cx="1720646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83" name="CaixaDeTexto 21"/>
            <p:cNvSpPr txBox="1">
              <a:spLocks noChangeArrowheads="1"/>
            </p:cNvSpPr>
            <p:nvPr/>
          </p:nvSpPr>
          <p:spPr bwMode="auto">
            <a:xfrm>
              <a:off x="236616" y="4459704"/>
              <a:ext cx="4953000" cy="430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11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Indexação e Definição de Relevância </a:t>
              </a:r>
              <a:br>
                <a:rPr lang="pt-BR" sz="11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pt-BR" sz="11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de Conteúdo</a:t>
              </a:r>
            </a:p>
          </p:txBody>
        </p:sp>
        <p:pic>
          <p:nvPicPr>
            <p:cNvPr id="11284" name="Picture 6" descr="C:\Users\LeoPalagi\Desktop\PALESTRA - MIDIAS SOCIAIS E A PUBLICIDADE\montagem\logos-agregadores\delicious_logo.png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8069184" y="4139823"/>
              <a:ext cx="563563" cy="5635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upo 42"/>
          <p:cNvGrpSpPr>
            <a:grpSpLocks/>
          </p:cNvGrpSpPr>
          <p:nvPr/>
        </p:nvGrpSpPr>
        <p:grpSpPr bwMode="auto">
          <a:xfrm>
            <a:off x="-381000" y="5221288"/>
            <a:ext cx="10287000" cy="950912"/>
            <a:chOff x="-381000" y="5221704"/>
            <a:chExt cx="10287000" cy="950496"/>
          </a:xfrm>
        </p:grpSpPr>
        <p:sp>
          <p:nvSpPr>
            <p:cNvPr id="34" name="Retângulo 33"/>
            <p:cNvSpPr/>
            <p:nvPr/>
          </p:nvSpPr>
          <p:spPr bwMode="auto">
            <a:xfrm>
              <a:off x="-381000" y="5221704"/>
              <a:ext cx="10287000" cy="95049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pt-BR" sz="16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  <p:sp>
          <p:nvSpPr>
            <p:cNvPr id="11273" name="CaixaDeTexto 14"/>
            <p:cNvSpPr txBox="1">
              <a:spLocks noChangeArrowheads="1"/>
            </p:cNvSpPr>
            <p:nvPr/>
          </p:nvSpPr>
          <p:spPr bwMode="auto">
            <a:xfrm>
              <a:off x="263812" y="5285872"/>
              <a:ext cx="3461964" cy="30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14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Mundos Virtuais (ou MMORPG)</a:t>
              </a:r>
            </a:p>
          </p:txBody>
        </p:sp>
        <p:sp>
          <p:nvSpPr>
            <p:cNvPr id="11274" name="CaixaDeTexto 21"/>
            <p:cNvSpPr txBox="1">
              <a:spLocks noChangeArrowheads="1"/>
            </p:cNvSpPr>
            <p:nvPr/>
          </p:nvSpPr>
          <p:spPr bwMode="auto">
            <a:xfrm>
              <a:off x="272712" y="5590672"/>
              <a:ext cx="4953000" cy="430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pt-BR" sz="11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Representação Gráfica das interações </a:t>
              </a:r>
              <a:br>
                <a:rPr lang="pt-BR" sz="11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</a:br>
              <a:r>
                <a:rPr lang="pt-BR" sz="1100" b="1">
                  <a:effectLst/>
                  <a:latin typeface="Verdana" pitchFamily="34" charset="0"/>
                  <a:ea typeface="Verdana" pitchFamily="34" charset="0"/>
                  <a:cs typeface="Verdana" pitchFamily="34" charset="0"/>
                </a:rPr>
                <a:t>Sociais ou Massive Multiplayer On-line</a:t>
              </a:r>
            </a:p>
          </p:txBody>
        </p:sp>
        <p:pic>
          <p:nvPicPr>
            <p:cNvPr id="11275" name="Picture 2" descr="C:\Users\LeoPalagi\Desktop\PALESTRA - MIDIAS SOCIAIS E A PUBLICIDADE\montagem\logo-MundosVirtuais\secondlife_logo.jpg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392832" y="5297904"/>
              <a:ext cx="723900" cy="723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" name="Picture 3" descr="C:\Users\LeoPalagi\Desktop\PALESTRA - MIDIAS SOCIAIS E A PUBLICIDADE\montagem\logo-MundosVirtuais\world_of_warcraft_logo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604000" y="5362072"/>
              <a:ext cx="14732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7" name="Picture 4" descr="C:\Users\LeoPalagi\Desktop\PALESTRA - MIDIAS SOCIAIS E A PUBLICIDADE\montagem\logo-MundosVirtuais\logo_the_sims_online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4017216" y="5362072"/>
              <a:ext cx="718671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Arial" charset="0"/>
          </a:defRPr>
        </a:defPPr>
      </a:lstStyle>
    </a:lnDef>
  </a:objectDefaults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5959</TotalTime>
  <Words>2820</Words>
  <Application>Microsoft Office PowerPoint</Application>
  <PresentationFormat>Apresentação na tela (4:3)</PresentationFormat>
  <Paragraphs>415</Paragraphs>
  <Slides>40</Slides>
  <Notes>40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1" baseType="lpstr">
      <vt:lpstr>Design padrão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LeoPalagi</dc:creator>
  <cp:lastModifiedBy>LeoPalagi</cp:lastModifiedBy>
  <cp:revision>382</cp:revision>
  <cp:lastPrinted>1601-01-01T00:00:00Z</cp:lastPrinted>
  <dcterms:created xsi:type="dcterms:W3CDTF">1601-01-01T00:00:00Z</dcterms:created>
  <dcterms:modified xsi:type="dcterms:W3CDTF">2009-08-06T20:09:41Z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